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9" r:id="rId6"/>
    <p:sldId id="262" r:id="rId7"/>
    <p:sldId id="263" r:id="rId8"/>
    <p:sldId id="271" r:id="rId9"/>
    <p:sldId id="272" r:id="rId10"/>
    <p:sldId id="27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932E6-E75D-DF2E-112C-4BB71120551E}" v="107" dt="2026-02-01T17:14:09.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75E6-7434-6400-6F84-8D8EBBB0A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85D9B3-2503-96F2-48BE-F26B3A219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C6E4DE-8B5B-4D14-3CA1-9AC3F617A189}"/>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5" name="Footer Placeholder 4">
            <a:extLst>
              <a:ext uri="{FF2B5EF4-FFF2-40B4-BE49-F238E27FC236}">
                <a16:creationId xmlns:a16="http://schemas.microsoft.com/office/drawing/2014/main" id="{68D85410-B0D5-1471-4F98-1E109A9BE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0CF4A-F513-9EF1-7C6C-44F54A4FDFF5}"/>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152064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7DE1-7683-0ACE-ACC5-26C62068C6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E00527-8BBA-69F5-8FB6-4E418DA6B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0C86AC-5491-B705-9E7A-1E227DA641FD}"/>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5" name="Footer Placeholder 4">
            <a:extLst>
              <a:ext uri="{FF2B5EF4-FFF2-40B4-BE49-F238E27FC236}">
                <a16:creationId xmlns:a16="http://schemas.microsoft.com/office/drawing/2014/main" id="{663746BC-D0D0-1128-06D7-AD19F27CA6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F6D3B-3049-AF14-0A35-BB06276A384D}"/>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190057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6EC38-A99B-47AB-BE91-E2F2EA18CE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422C28-6D72-1041-03D0-BD4A374FB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9EC7C1-2A8C-03C0-F99B-C02122C29FA1}"/>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5" name="Footer Placeholder 4">
            <a:extLst>
              <a:ext uri="{FF2B5EF4-FFF2-40B4-BE49-F238E27FC236}">
                <a16:creationId xmlns:a16="http://schemas.microsoft.com/office/drawing/2014/main" id="{9253D5BA-AC73-2AC8-3FE9-36447E1E2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7D793-39FD-819A-9173-7EF8BDDDD296}"/>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128095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B5F7-2FBF-7EC3-C39A-1CD654749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62EC1-972F-5740-AA5A-A719347473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0C241-8703-0580-D646-55C37E36D0FA}"/>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5" name="Footer Placeholder 4">
            <a:extLst>
              <a:ext uri="{FF2B5EF4-FFF2-40B4-BE49-F238E27FC236}">
                <a16:creationId xmlns:a16="http://schemas.microsoft.com/office/drawing/2014/main" id="{007270EB-5295-FD3F-E521-C94224B74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3AD0A9-8952-E6E8-4174-7512BDB80E59}"/>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36217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8C53-FCD4-1280-8D1D-13646C3EC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149302-5D25-30DD-037A-22410FC276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4E174C-5FD0-8F86-8B3C-AD1918FFF039}"/>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5" name="Footer Placeholder 4">
            <a:extLst>
              <a:ext uri="{FF2B5EF4-FFF2-40B4-BE49-F238E27FC236}">
                <a16:creationId xmlns:a16="http://schemas.microsoft.com/office/drawing/2014/main" id="{32E79608-2FC8-682A-FA95-E3CA21DB9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44D00-4ACF-3173-6746-E766C71F82A0}"/>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363863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167F-62E3-88BE-1795-C876F0FDEB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969ADD-C7DB-17FC-E53A-4F394BF69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0EF5FF-8213-9A8D-4BE6-7B9068C23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328C51-4D80-DB9F-D009-B29C3BC7997F}"/>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6" name="Footer Placeholder 5">
            <a:extLst>
              <a:ext uri="{FF2B5EF4-FFF2-40B4-BE49-F238E27FC236}">
                <a16:creationId xmlns:a16="http://schemas.microsoft.com/office/drawing/2014/main" id="{C6B18C53-7D91-5E4D-1517-4CA4577ED4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80905-2EDB-F0BD-C88F-596DF0DB07C2}"/>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149753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4648-5986-BFA6-D735-916FEC7432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44AE42-C5D4-7B79-93D6-52D5C2D6C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6DC1E-178E-F633-D33A-53136BB0A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2887AE-9F5E-E9C7-B207-8106078E2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11CB9E-1980-2F86-6FDE-16B9C023E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D3492F-345A-2440-C2E8-11F07803CFFC}"/>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8" name="Footer Placeholder 7">
            <a:extLst>
              <a:ext uri="{FF2B5EF4-FFF2-40B4-BE49-F238E27FC236}">
                <a16:creationId xmlns:a16="http://schemas.microsoft.com/office/drawing/2014/main" id="{54784CEC-52F1-9379-42D2-621F0F0406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1BA903-D0BB-5524-6168-453767DE59EC}"/>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328524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392A-D589-3470-2DA4-A2E051BFA4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F84C1A-3346-1B51-FBE5-4A512792D352}"/>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4" name="Footer Placeholder 3">
            <a:extLst>
              <a:ext uri="{FF2B5EF4-FFF2-40B4-BE49-F238E27FC236}">
                <a16:creationId xmlns:a16="http://schemas.microsoft.com/office/drawing/2014/main" id="{BA3D30AD-5F76-FE61-668D-8E5D865C2F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602775-4467-1BE7-6FB7-FC3CA74FFDBE}"/>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421799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FBCE9-600A-B8CD-88BC-C266C337B5B2}"/>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3" name="Footer Placeholder 2">
            <a:extLst>
              <a:ext uri="{FF2B5EF4-FFF2-40B4-BE49-F238E27FC236}">
                <a16:creationId xmlns:a16="http://schemas.microsoft.com/office/drawing/2014/main" id="{28B2E248-4FA0-DA0E-4825-869A0EC723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5F1EBB-7B49-39B0-5C56-DA618A3400F6}"/>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57370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614A-461D-B811-0E40-4DEB15BDA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141B01-10BD-E7CF-3E79-368F0A009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1DE58D-AB12-B9BB-774C-6B0A8FDD6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71A83-0A7C-88DB-93CF-621B1B7ABF1E}"/>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6" name="Footer Placeholder 5">
            <a:extLst>
              <a:ext uri="{FF2B5EF4-FFF2-40B4-BE49-F238E27FC236}">
                <a16:creationId xmlns:a16="http://schemas.microsoft.com/office/drawing/2014/main" id="{AC3546E8-C0FF-CEB2-6559-66A031CA8F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8EF589-FD10-CA2A-DCDE-6CE2D0C3698A}"/>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98324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CDAF-6713-6D99-236F-FB21CF394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7B3402-916F-06DC-A7F2-FCE95328E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248B0D-6BF5-C5B9-B677-6336D145F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4A5DA-8873-9627-759A-8CCCBA167814}"/>
              </a:ext>
            </a:extLst>
          </p:cNvPr>
          <p:cNvSpPr>
            <a:spLocks noGrp="1"/>
          </p:cNvSpPr>
          <p:nvPr>
            <p:ph type="dt" sz="half" idx="10"/>
          </p:nvPr>
        </p:nvSpPr>
        <p:spPr/>
        <p:txBody>
          <a:bodyPr/>
          <a:lstStyle/>
          <a:p>
            <a:fld id="{409DFCA1-28AC-4B04-BF88-DB1D1B5EBB7C}" type="datetimeFigureOut">
              <a:rPr lang="en-GB" smtClean="0"/>
              <a:t>09/02/2026</a:t>
            </a:fld>
            <a:endParaRPr lang="en-GB"/>
          </a:p>
        </p:txBody>
      </p:sp>
      <p:sp>
        <p:nvSpPr>
          <p:cNvPr id="6" name="Footer Placeholder 5">
            <a:extLst>
              <a:ext uri="{FF2B5EF4-FFF2-40B4-BE49-F238E27FC236}">
                <a16:creationId xmlns:a16="http://schemas.microsoft.com/office/drawing/2014/main" id="{B8FC9D3E-E9C9-25CF-7D48-91DF57F57D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FBFA8-1068-0679-9238-87498350BBD7}"/>
              </a:ext>
            </a:extLst>
          </p:cNvPr>
          <p:cNvSpPr>
            <a:spLocks noGrp="1"/>
          </p:cNvSpPr>
          <p:nvPr>
            <p:ph type="sldNum" sz="quarter" idx="12"/>
          </p:nvPr>
        </p:nvSpPr>
        <p:spPr/>
        <p:txBody>
          <a:bodyPr/>
          <a:lstStyle/>
          <a:p>
            <a:fld id="{0F74A58B-C2D0-4420-B7EB-CCA2E6983A27}" type="slidenum">
              <a:rPr lang="en-GB" smtClean="0"/>
              <a:t>‹#›</a:t>
            </a:fld>
            <a:endParaRPr lang="en-GB"/>
          </a:p>
        </p:txBody>
      </p:sp>
    </p:spTree>
    <p:extLst>
      <p:ext uri="{BB962C8B-B14F-4D97-AF65-F5344CB8AC3E}">
        <p14:creationId xmlns:p14="http://schemas.microsoft.com/office/powerpoint/2010/main" val="335007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2FAA0-CB4F-51D4-7096-89E16B122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09C349-839E-19B4-F5B0-E4260AD41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C094A7-A799-48ED-5E46-013862E58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9DFCA1-28AC-4B04-BF88-DB1D1B5EBB7C}" type="datetimeFigureOut">
              <a:rPr lang="en-GB" smtClean="0"/>
              <a:t>09/02/2026</a:t>
            </a:fld>
            <a:endParaRPr lang="en-GB"/>
          </a:p>
        </p:txBody>
      </p:sp>
      <p:sp>
        <p:nvSpPr>
          <p:cNvPr id="5" name="Footer Placeholder 4">
            <a:extLst>
              <a:ext uri="{FF2B5EF4-FFF2-40B4-BE49-F238E27FC236}">
                <a16:creationId xmlns:a16="http://schemas.microsoft.com/office/drawing/2014/main" id="{32E22B3B-78FF-BFB1-F380-065C2D731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CC268CE-E362-F4B2-3C73-333540C70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74A58B-C2D0-4420-B7EB-CCA2E6983A27}" type="slidenum">
              <a:rPr lang="en-GB" smtClean="0"/>
              <a:t>‹#›</a:t>
            </a:fld>
            <a:endParaRPr lang="en-GB"/>
          </a:p>
        </p:txBody>
      </p:sp>
    </p:spTree>
    <p:extLst>
      <p:ext uri="{BB962C8B-B14F-4D97-AF65-F5344CB8AC3E}">
        <p14:creationId xmlns:p14="http://schemas.microsoft.com/office/powerpoint/2010/main" val="573062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0A00-A295-744F-B70D-551D844CAB2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A3EC936-3623-8685-94A1-04DC0FE5403C}"/>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5A6690F-2FD3-4F88-37C2-87EC94C71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171" y="531971"/>
            <a:ext cx="5133658" cy="5133658"/>
          </a:xfrm>
          <a:prstGeom prst="rect">
            <a:avLst/>
          </a:prstGeom>
        </p:spPr>
      </p:pic>
    </p:spTree>
    <p:extLst>
      <p:ext uri="{BB962C8B-B14F-4D97-AF65-F5344CB8AC3E}">
        <p14:creationId xmlns:p14="http://schemas.microsoft.com/office/powerpoint/2010/main" val="199492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form&#10;&#10;AI-generated content may be incorrect.">
            <a:extLst>
              <a:ext uri="{FF2B5EF4-FFF2-40B4-BE49-F238E27FC236}">
                <a16:creationId xmlns:a16="http://schemas.microsoft.com/office/drawing/2014/main" id="{2FB3A9C4-1372-D34D-CA22-4375DB835B3E}"/>
              </a:ext>
            </a:extLst>
          </p:cNvPr>
          <p:cNvPicPr>
            <a:picLocks noChangeAspect="1"/>
          </p:cNvPicPr>
          <p:nvPr/>
        </p:nvPicPr>
        <p:blipFill>
          <a:blip r:embed="rId2"/>
          <a:stretch>
            <a:fillRect/>
          </a:stretch>
        </p:blipFill>
        <p:spPr>
          <a:xfrm>
            <a:off x="1208031" y="187739"/>
            <a:ext cx="9775938" cy="6482522"/>
          </a:xfrm>
          <a:prstGeom prst="rect">
            <a:avLst/>
          </a:prstGeom>
        </p:spPr>
      </p:pic>
    </p:spTree>
    <p:extLst>
      <p:ext uri="{BB962C8B-B14F-4D97-AF65-F5344CB8AC3E}">
        <p14:creationId xmlns:p14="http://schemas.microsoft.com/office/powerpoint/2010/main" val="2240310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3DA68BB-B115-BC5F-64B8-E77064FC98F1}"/>
              </a:ext>
            </a:extLst>
          </p:cNvPr>
          <p:cNvSpPr>
            <a:spLocks noGrp="1"/>
          </p:cNvSpPr>
          <p:nvPr>
            <p:ph idx="1"/>
          </p:nvPr>
        </p:nvSpPr>
        <p:spPr>
          <a:xfrm>
            <a:off x="2461532" y="1224643"/>
            <a:ext cx="7268935" cy="3575958"/>
          </a:xfrm>
        </p:spPr>
        <p:txBody>
          <a:bodyPr>
            <a:normAutofit/>
          </a:bodyPr>
          <a:lstStyle/>
          <a:p>
            <a:pPr marL="0" indent="0" algn="ctr">
              <a:buNone/>
            </a:pPr>
            <a:r>
              <a:rPr lang="en-GB">
                <a:latin typeface="Comic Sans MS" panose="030F0702030302020204" pitchFamily="66" charset="0"/>
              </a:rPr>
              <a:t>A </a:t>
            </a:r>
            <a:r>
              <a:rPr lang="en-GB" b="1">
                <a:latin typeface="Comic Sans MS" panose="030F0702030302020204" pitchFamily="66" charset="0"/>
              </a:rPr>
              <a:t>PTA Constitution</a:t>
            </a:r>
            <a:r>
              <a:rPr lang="en-GB">
                <a:latin typeface="Comic Sans MS" panose="030F0702030302020204" pitchFamily="66" charset="0"/>
              </a:rPr>
              <a:t> is basically the rulebook or governing document for a </a:t>
            </a:r>
            <a:r>
              <a:rPr lang="en-GB" b="1">
                <a:latin typeface="Comic Sans MS" panose="030F0702030302020204" pitchFamily="66" charset="0"/>
              </a:rPr>
              <a:t>Parent-Teacher Association (PTA)</a:t>
            </a:r>
            <a:r>
              <a:rPr lang="en-GB">
                <a:latin typeface="Comic Sans MS" panose="030F0702030302020204" pitchFamily="66" charset="0"/>
              </a:rPr>
              <a:t>. It outlines how the PTA is organised, how it operates, and the rights and responsibilities of its members. Think of it as the foundation that keeps the PTA running smoothly and legally.</a:t>
            </a:r>
          </a:p>
        </p:txBody>
      </p:sp>
      <p:pic>
        <p:nvPicPr>
          <p:cNvPr id="9" name="Picture 8">
            <a:extLst>
              <a:ext uri="{FF2B5EF4-FFF2-40B4-BE49-F238E27FC236}">
                <a16:creationId xmlns:a16="http://schemas.microsoft.com/office/drawing/2014/main" id="{50168511-F184-8CFA-156E-A7A48FCF54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15999" y="4553357"/>
            <a:ext cx="2160000" cy="2160000"/>
          </a:xfrm>
          <a:prstGeom prst="rect">
            <a:avLst/>
          </a:prstGeom>
        </p:spPr>
      </p:pic>
    </p:spTree>
    <p:extLst>
      <p:ext uri="{BB962C8B-B14F-4D97-AF65-F5344CB8AC3E}">
        <p14:creationId xmlns:p14="http://schemas.microsoft.com/office/powerpoint/2010/main" val="221903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283620-2A0D-8913-CCC1-B1232DB25ABB}"/>
              </a:ext>
            </a:extLst>
          </p:cNvPr>
          <p:cNvSpPr>
            <a:spLocks noGrp="1"/>
          </p:cNvSpPr>
          <p:nvPr>
            <p:ph idx="1"/>
          </p:nvPr>
        </p:nvSpPr>
        <p:spPr>
          <a:xfrm>
            <a:off x="838200" y="587829"/>
            <a:ext cx="10515600" cy="5589134"/>
          </a:xfrm>
        </p:spPr>
        <p:txBody>
          <a:bodyPr/>
          <a:lstStyle/>
          <a:p>
            <a:pPr marL="514350" indent="-514350" algn="ctr" fontAlgn="base">
              <a:buFont typeface="+mj-lt"/>
              <a:buAutoNum type="arabicPeriod"/>
            </a:pPr>
            <a:r>
              <a:rPr lang="en-GB" b="1">
                <a:latin typeface="Comic Sans MS" panose="030F0702030302020204" pitchFamily="66" charset="0"/>
              </a:rPr>
              <a:t>It clearly identifies the PTA</a:t>
            </a:r>
            <a:r>
              <a:rPr lang="en-GB">
                <a:latin typeface="Comic Sans MS" panose="030F0702030302020204" pitchFamily="66" charset="0"/>
              </a:rPr>
              <a:t> (name and purpose).</a:t>
            </a:r>
            <a:r>
              <a:rPr lang="en-US">
                <a:latin typeface="Comic Sans MS" panose="030F0702030302020204" pitchFamily="66" charset="0"/>
              </a:rPr>
              <a:t>​</a:t>
            </a:r>
          </a:p>
          <a:p>
            <a:pPr marL="514350" indent="-514350" algn="ctr" fontAlgn="base">
              <a:buFont typeface="+mj-lt"/>
              <a:buAutoNum type="arabicPeriod"/>
            </a:pPr>
            <a:r>
              <a:rPr lang="en-GB" b="1">
                <a:latin typeface="Comic Sans MS" panose="030F0702030302020204" pitchFamily="66" charset="0"/>
              </a:rPr>
              <a:t>It defines membership</a:t>
            </a:r>
            <a:r>
              <a:rPr lang="en-GB">
                <a:latin typeface="Comic Sans MS" panose="030F0702030302020204" pitchFamily="66" charset="0"/>
              </a:rPr>
              <a:t> (who can join).</a:t>
            </a:r>
            <a:r>
              <a:rPr lang="en-US">
                <a:latin typeface="Comic Sans MS" panose="030F0702030302020204" pitchFamily="66" charset="0"/>
              </a:rPr>
              <a:t>​</a:t>
            </a:r>
          </a:p>
          <a:p>
            <a:pPr marL="514350" indent="-514350" algn="ctr" fontAlgn="base">
              <a:buFont typeface="+mj-lt"/>
              <a:buAutoNum type="arabicPeriod"/>
            </a:pPr>
            <a:r>
              <a:rPr lang="en-GB" b="1">
                <a:latin typeface="Comic Sans MS" panose="030F0702030302020204" pitchFamily="66" charset="0"/>
              </a:rPr>
              <a:t>It sets up leadership/management</a:t>
            </a:r>
            <a:r>
              <a:rPr lang="en-GB">
                <a:latin typeface="Comic Sans MS" panose="030F0702030302020204" pitchFamily="66" charset="0"/>
              </a:rPr>
              <a:t> (Executive Committee and roles).</a:t>
            </a:r>
            <a:r>
              <a:rPr lang="en-US">
                <a:latin typeface="Comic Sans MS" panose="030F0702030302020204" pitchFamily="66" charset="0"/>
              </a:rPr>
              <a:t>​</a:t>
            </a:r>
          </a:p>
          <a:p>
            <a:pPr marL="514350" indent="-514350" algn="ctr" fontAlgn="base">
              <a:buFont typeface="+mj-lt"/>
              <a:buAutoNum type="arabicPeriod"/>
            </a:pPr>
            <a:r>
              <a:rPr lang="en-GB" b="1">
                <a:latin typeface="Comic Sans MS" panose="030F0702030302020204" pitchFamily="66" charset="0"/>
              </a:rPr>
              <a:t>It outlines meetings, elections, and decision-making</a:t>
            </a:r>
            <a:r>
              <a:rPr lang="en-GB">
                <a:latin typeface="Comic Sans MS" panose="030F0702030302020204" pitchFamily="66" charset="0"/>
              </a:rPr>
              <a:t>.</a:t>
            </a:r>
            <a:r>
              <a:rPr lang="en-US">
                <a:latin typeface="Comic Sans MS" panose="030F0702030302020204" pitchFamily="66" charset="0"/>
              </a:rPr>
              <a:t>​</a:t>
            </a:r>
          </a:p>
          <a:p>
            <a:pPr marL="514350" indent="-514350" algn="ctr" fontAlgn="base">
              <a:buFont typeface="+mj-lt"/>
              <a:buAutoNum type="arabicPeriod"/>
            </a:pPr>
            <a:r>
              <a:rPr lang="en-GB" b="1">
                <a:latin typeface="Comic Sans MS" panose="030F0702030302020204" pitchFamily="66" charset="0"/>
              </a:rPr>
              <a:t>It deals with finances and funds responsibly</a:t>
            </a:r>
            <a:r>
              <a:rPr lang="en-GB">
                <a:latin typeface="Comic Sans MS" panose="030F0702030302020204" pitchFamily="66" charset="0"/>
              </a:rPr>
              <a:t>.</a:t>
            </a:r>
            <a:r>
              <a:rPr lang="en-US">
                <a:latin typeface="Comic Sans MS" panose="030F0702030302020204" pitchFamily="66" charset="0"/>
              </a:rPr>
              <a:t>​</a:t>
            </a:r>
          </a:p>
          <a:p>
            <a:pPr marL="514350" indent="-514350" algn="ctr" fontAlgn="base">
              <a:buFont typeface="+mj-lt"/>
              <a:buAutoNum type="arabicPeriod"/>
            </a:pPr>
            <a:r>
              <a:rPr lang="en-GB" b="1">
                <a:latin typeface="Comic Sans MS" panose="030F0702030302020204" pitchFamily="66" charset="0"/>
              </a:rPr>
              <a:t>It allows for amendments and dissolution</a:t>
            </a:r>
            <a:r>
              <a:rPr lang="en-GB">
                <a:latin typeface="Comic Sans MS" panose="030F0702030302020204" pitchFamily="66" charset="0"/>
              </a:rPr>
              <a:t>​</a:t>
            </a:r>
          </a:p>
          <a:p>
            <a:endParaRPr lang="en-GB"/>
          </a:p>
        </p:txBody>
      </p:sp>
      <p:pic>
        <p:nvPicPr>
          <p:cNvPr id="9" name="Picture 8">
            <a:extLst>
              <a:ext uri="{FF2B5EF4-FFF2-40B4-BE49-F238E27FC236}">
                <a16:creationId xmlns:a16="http://schemas.microsoft.com/office/drawing/2014/main" id="{7B498BC8-79B1-8C86-DCF2-3135B926D2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16000" y="4698000"/>
            <a:ext cx="2160000" cy="2160000"/>
          </a:xfrm>
          <a:prstGeom prst="rect">
            <a:avLst/>
          </a:prstGeom>
        </p:spPr>
      </p:pic>
    </p:spTree>
    <p:extLst>
      <p:ext uri="{BB962C8B-B14F-4D97-AF65-F5344CB8AC3E}">
        <p14:creationId xmlns:p14="http://schemas.microsoft.com/office/powerpoint/2010/main" val="178690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B05-E825-5746-1909-958E447C2ED8}"/>
              </a:ext>
            </a:extLst>
          </p:cNvPr>
          <p:cNvSpPr>
            <a:spLocks noGrp="1"/>
          </p:cNvSpPr>
          <p:nvPr>
            <p:ph type="title"/>
          </p:nvPr>
        </p:nvSpPr>
        <p:spPr>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a:lstStyle/>
          <a:p>
            <a:pPr algn="ctr"/>
            <a:r>
              <a:rPr lang="en-GB">
                <a:latin typeface="Comic Sans MS" panose="030F0702030302020204" pitchFamily="66" charset="0"/>
              </a:rPr>
              <a:t>Thank You!</a:t>
            </a:r>
          </a:p>
        </p:txBody>
      </p:sp>
      <p:sp>
        <p:nvSpPr>
          <p:cNvPr id="7" name="Content Placeholder 6">
            <a:extLst>
              <a:ext uri="{FF2B5EF4-FFF2-40B4-BE49-F238E27FC236}">
                <a16:creationId xmlns:a16="http://schemas.microsoft.com/office/drawing/2014/main" id="{E5286607-3CFE-8EB0-01CE-7F8098CC1D8A}"/>
              </a:ext>
            </a:extLst>
          </p:cNvPr>
          <p:cNvSpPr>
            <a:spLocks noGrp="1"/>
          </p:cNvSpPr>
          <p:nvPr>
            <p:ph idx="1"/>
          </p:nvPr>
        </p:nvSpPr>
        <p:spPr>
          <a:xfrm>
            <a:off x="838200" y="3797559"/>
            <a:ext cx="10515600" cy="2379404"/>
          </a:xfrm>
        </p:spPr>
        <p:txBody>
          <a:bodyPr/>
          <a:lstStyle/>
          <a:p>
            <a:pPr marL="0" indent="0" algn="ctr">
              <a:buNone/>
            </a:pPr>
            <a:endParaRPr lang="en-GB" dirty="0">
              <a:latin typeface="Comic Sans MS" panose="030F0702030302020204" pitchFamily="66" charset="0"/>
            </a:endParaRPr>
          </a:p>
        </p:txBody>
      </p:sp>
      <p:pic>
        <p:nvPicPr>
          <p:cNvPr id="9" name="Picture 8">
            <a:extLst>
              <a:ext uri="{FF2B5EF4-FFF2-40B4-BE49-F238E27FC236}">
                <a16:creationId xmlns:a16="http://schemas.microsoft.com/office/drawing/2014/main" id="{1D9386D5-C493-7BD9-CEE1-B9950708B7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74180" y="2444620"/>
            <a:ext cx="4049486" cy="4049486"/>
          </a:xfrm>
          <a:prstGeom prst="rect">
            <a:avLst/>
          </a:prstGeom>
        </p:spPr>
      </p:pic>
    </p:spTree>
    <p:extLst>
      <p:ext uri="{BB962C8B-B14F-4D97-AF65-F5344CB8AC3E}">
        <p14:creationId xmlns:p14="http://schemas.microsoft.com/office/powerpoint/2010/main" val="283091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AEF9-ABAF-AACB-E4F8-D4E15E5C7DBD}"/>
              </a:ext>
            </a:extLst>
          </p:cNvPr>
          <p:cNvSpPr>
            <a:spLocks noGrp="1"/>
          </p:cNvSpPr>
          <p:nvPr>
            <p:ph type="title"/>
          </p:nvPr>
        </p:nvSpPr>
        <p:spPr>
          <a:ln w="76200">
            <a:solidFill>
              <a:srgbClr val="C00000"/>
            </a:solidFill>
          </a:ln>
        </p:spPr>
        <p:style>
          <a:lnRef idx="2">
            <a:schemeClr val="accent2"/>
          </a:lnRef>
          <a:fillRef idx="1">
            <a:schemeClr val="lt1"/>
          </a:fillRef>
          <a:effectRef idx="0">
            <a:schemeClr val="accent2"/>
          </a:effectRef>
          <a:fontRef idx="minor">
            <a:schemeClr val="dk1"/>
          </a:fontRef>
        </p:style>
        <p:txBody>
          <a:bodyPr/>
          <a:lstStyle/>
          <a:p>
            <a:pPr algn="ctr"/>
            <a:r>
              <a:rPr lang="en-GB">
                <a:latin typeface="Comic Sans MS" panose="030F0702030302020204" pitchFamily="66" charset="0"/>
              </a:rPr>
              <a:t>Our F.O.R exists to:</a:t>
            </a:r>
          </a:p>
        </p:txBody>
      </p:sp>
      <p:sp>
        <p:nvSpPr>
          <p:cNvPr id="3" name="Content Placeholder 2">
            <a:extLst>
              <a:ext uri="{FF2B5EF4-FFF2-40B4-BE49-F238E27FC236}">
                <a16:creationId xmlns:a16="http://schemas.microsoft.com/office/drawing/2014/main" id="{890EC0F9-44A9-B4EF-DD38-378EC62593A6}"/>
              </a:ext>
            </a:extLst>
          </p:cNvPr>
          <p:cNvSpPr>
            <a:spLocks noGrp="1"/>
          </p:cNvSpPr>
          <p:nvPr>
            <p:ph idx="1"/>
          </p:nvPr>
        </p:nvSpPr>
        <p:spPr/>
        <p:txBody>
          <a:bodyPr>
            <a:normAutofit/>
          </a:bodyPr>
          <a:lstStyle/>
          <a:p>
            <a:r>
              <a:rPr lang="en-GB">
                <a:latin typeface="Comic Sans MS" panose="030F0702030302020204" pitchFamily="66" charset="0"/>
              </a:rPr>
              <a:t>Support the school and enhance pupil’s experiences</a:t>
            </a:r>
          </a:p>
          <a:p>
            <a:pPr marL="0" indent="0">
              <a:buNone/>
            </a:pPr>
            <a:endParaRPr lang="en-GB">
              <a:latin typeface="Comic Sans MS" panose="030F0702030302020204" pitchFamily="66" charset="0"/>
            </a:endParaRPr>
          </a:p>
          <a:p>
            <a:r>
              <a:rPr lang="en-GB">
                <a:latin typeface="Comic Sans MS" panose="030F0702030302020204" pitchFamily="66" charset="0"/>
              </a:rPr>
              <a:t>Bring parents, carers, staff and the community</a:t>
            </a:r>
          </a:p>
          <a:p>
            <a:pPr marL="0" indent="0">
              <a:buNone/>
            </a:pPr>
            <a:r>
              <a:rPr lang="en-GB">
                <a:latin typeface="Comic Sans MS" panose="030F0702030302020204" pitchFamily="66" charset="0"/>
              </a:rPr>
              <a:t>  together</a:t>
            </a:r>
          </a:p>
          <a:p>
            <a:pPr marL="0" indent="0">
              <a:buNone/>
            </a:pPr>
            <a:endParaRPr lang="en-GB">
              <a:latin typeface="Comic Sans MS" panose="030F0702030302020204" pitchFamily="66" charset="0"/>
            </a:endParaRPr>
          </a:p>
          <a:p>
            <a:r>
              <a:rPr lang="en-GB">
                <a:latin typeface="Comic Sans MS" panose="030F0702030302020204" pitchFamily="66" charset="0"/>
              </a:rPr>
              <a:t>Raise funds responsibly for agreed school priorities</a:t>
            </a:r>
          </a:p>
        </p:txBody>
      </p:sp>
      <p:pic>
        <p:nvPicPr>
          <p:cNvPr id="5" name="Picture 4">
            <a:extLst>
              <a:ext uri="{FF2B5EF4-FFF2-40B4-BE49-F238E27FC236}">
                <a16:creationId xmlns:a16="http://schemas.microsoft.com/office/drawing/2014/main" id="{9D3B2B29-875C-B4B8-90D2-0A8C0607CF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86338" y="4838677"/>
            <a:ext cx="2019323" cy="2019323"/>
          </a:xfrm>
          <a:prstGeom prst="rect">
            <a:avLst/>
          </a:prstGeom>
        </p:spPr>
      </p:pic>
    </p:spTree>
    <p:extLst>
      <p:ext uri="{BB962C8B-B14F-4D97-AF65-F5344CB8AC3E}">
        <p14:creationId xmlns:p14="http://schemas.microsoft.com/office/powerpoint/2010/main" val="229340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9597-4424-9F47-6FC0-CACF7C8509F5}"/>
              </a:ext>
            </a:extLst>
          </p:cNvPr>
          <p:cNvSpPr>
            <a:spLocks noGrp="1"/>
          </p:cNvSpPr>
          <p:nvPr>
            <p:ph type="title"/>
          </p:nvPr>
        </p:nvSpPr>
        <p:spPr>
          <a:ln w="76200">
            <a:solidFill>
              <a:srgbClr val="C00000"/>
            </a:solidFill>
          </a:ln>
        </p:spPr>
        <p:style>
          <a:lnRef idx="2">
            <a:schemeClr val="accent2"/>
          </a:lnRef>
          <a:fillRef idx="1">
            <a:schemeClr val="lt1"/>
          </a:fillRef>
          <a:effectRef idx="0">
            <a:schemeClr val="accent2"/>
          </a:effectRef>
          <a:fontRef idx="minor">
            <a:schemeClr val="dk1"/>
          </a:fontRef>
        </p:style>
        <p:txBody>
          <a:bodyPr/>
          <a:lstStyle/>
          <a:p>
            <a:pPr algn="ctr"/>
            <a:r>
              <a:rPr lang="en-GB">
                <a:latin typeface="Comic Sans MS" panose="030F0702030302020204" pitchFamily="66" charset="0"/>
              </a:rPr>
              <a:t>F.O.R. membership:</a:t>
            </a:r>
          </a:p>
        </p:txBody>
      </p:sp>
      <p:pic>
        <p:nvPicPr>
          <p:cNvPr id="5" name="Content Placeholder 4">
            <a:extLst>
              <a:ext uri="{FF2B5EF4-FFF2-40B4-BE49-F238E27FC236}">
                <a16:creationId xmlns:a16="http://schemas.microsoft.com/office/drawing/2014/main" id="{9725B708-940B-783F-F1E8-5FB5F787DF5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015999" y="4698000"/>
            <a:ext cx="2160000" cy="2160000"/>
          </a:xfrm>
        </p:spPr>
      </p:pic>
      <p:sp>
        <p:nvSpPr>
          <p:cNvPr id="6" name="TextBox 5">
            <a:extLst>
              <a:ext uri="{FF2B5EF4-FFF2-40B4-BE49-F238E27FC236}">
                <a16:creationId xmlns:a16="http://schemas.microsoft.com/office/drawing/2014/main" id="{2201BC96-59FF-E2ED-CDF5-10647B7BA312}"/>
              </a:ext>
            </a:extLst>
          </p:cNvPr>
          <p:cNvSpPr txBox="1"/>
          <p:nvPr/>
        </p:nvSpPr>
        <p:spPr>
          <a:xfrm>
            <a:off x="838200" y="2024743"/>
            <a:ext cx="10515599" cy="3108543"/>
          </a:xfrm>
          <a:prstGeom prst="rect">
            <a:avLst/>
          </a:prstGeom>
          <a:noFill/>
        </p:spPr>
        <p:txBody>
          <a:bodyPr wrap="square" rtlCol="0">
            <a:spAutoFit/>
          </a:bodyPr>
          <a:lstStyle/>
          <a:p>
            <a:pPr marL="285750" indent="-285750">
              <a:buFont typeface="Arial" panose="020B0604020202020204" pitchFamily="34" charset="0"/>
              <a:buChar char="•"/>
            </a:pPr>
            <a:r>
              <a:rPr lang="en-GB" sz="2800">
                <a:latin typeface="Comic Sans MS" panose="030F0702030302020204" pitchFamily="66" charset="0"/>
              </a:rPr>
              <a:t>Open to all parents, carers and staff of the school</a:t>
            </a:r>
          </a:p>
          <a:p>
            <a:endParaRPr lang="en-GB" sz="2800">
              <a:latin typeface="Comic Sans MS" panose="030F0702030302020204" pitchFamily="66" charset="0"/>
            </a:endParaRPr>
          </a:p>
          <a:p>
            <a:pPr marL="285750" indent="-285750">
              <a:buFont typeface="Arial" panose="020B0604020202020204" pitchFamily="34" charset="0"/>
              <a:buChar char="•"/>
            </a:pPr>
            <a:r>
              <a:rPr lang="en-GB" sz="2800">
                <a:latin typeface="Comic Sans MS" panose="030F0702030302020204" pitchFamily="66" charset="0"/>
              </a:rPr>
              <a:t>Members to attend 3 old term meetings, volunteer and stand for committee roles</a:t>
            </a:r>
          </a:p>
          <a:p>
            <a:endParaRPr lang="en-GB" sz="2800">
              <a:latin typeface="Comic Sans MS" panose="030F0702030302020204" pitchFamily="66" charset="0"/>
            </a:endParaRPr>
          </a:p>
          <a:p>
            <a:pPr marL="285750" indent="-285750">
              <a:buFont typeface="Arial" panose="020B0604020202020204" pitchFamily="34" charset="0"/>
              <a:buChar char="•"/>
            </a:pPr>
            <a:r>
              <a:rPr lang="en-GB" sz="2800">
                <a:latin typeface="Comic Sans MS" panose="030F0702030302020204" pitchFamily="66" charset="0"/>
              </a:rPr>
              <a:t>All members share responsibility for supporting the F.O.R’s aims</a:t>
            </a:r>
          </a:p>
        </p:txBody>
      </p:sp>
    </p:spTree>
    <p:extLst>
      <p:ext uri="{BB962C8B-B14F-4D97-AF65-F5344CB8AC3E}">
        <p14:creationId xmlns:p14="http://schemas.microsoft.com/office/powerpoint/2010/main" val="3662539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F54-2BF9-F8FC-8870-AFD6DB370ED1}"/>
              </a:ext>
            </a:extLst>
          </p:cNvPr>
          <p:cNvSpPr>
            <a:spLocks noGrp="1"/>
          </p:cNvSpPr>
          <p:nvPr>
            <p:ph type="title"/>
          </p:nvPr>
        </p:nvSpPr>
        <p:spPr>
          <a:ln w="76200">
            <a:solidFill>
              <a:srgbClr val="C00000"/>
            </a:solidFill>
          </a:ln>
        </p:spPr>
        <p:style>
          <a:lnRef idx="2">
            <a:schemeClr val="accent2"/>
          </a:lnRef>
          <a:fillRef idx="1">
            <a:schemeClr val="lt1"/>
          </a:fillRef>
          <a:effectRef idx="0">
            <a:schemeClr val="accent2"/>
          </a:effectRef>
          <a:fontRef idx="minor">
            <a:schemeClr val="dk1"/>
          </a:fontRef>
        </p:style>
        <p:txBody>
          <a:bodyPr/>
          <a:lstStyle/>
          <a:p>
            <a:pPr algn="ctr"/>
            <a:r>
              <a:rPr lang="en-GB">
                <a:latin typeface="Comic Sans MS" panose="030F0702030302020204" pitchFamily="66" charset="0"/>
              </a:rPr>
              <a:t>F.O.R Committee Roles:</a:t>
            </a:r>
          </a:p>
        </p:txBody>
      </p:sp>
      <p:sp>
        <p:nvSpPr>
          <p:cNvPr id="10" name="Content Placeholder 9">
            <a:extLst>
              <a:ext uri="{FF2B5EF4-FFF2-40B4-BE49-F238E27FC236}">
                <a16:creationId xmlns:a16="http://schemas.microsoft.com/office/drawing/2014/main" id="{A74D8B20-8539-F6F5-8532-CC3355D3DB78}"/>
              </a:ext>
              <a:ext uri="{C183D7F6-B498-43B3-948B-1728B52AA6E4}">
                <adec:decorative xmlns="" xmlns:adec="http://schemas.microsoft.com/office/drawing/2017/decorative" val="0"/>
              </a:ext>
            </a:extLst>
          </p:cNvPr>
          <p:cNvSpPr>
            <a:spLocks noGrp="1"/>
          </p:cNvSpPr>
          <p:nvPr>
            <p:ph idx="1"/>
          </p:nvPr>
        </p:nvSpPr>
        <p:spPr>
          <a:xfrm>
            <a:off x="838200" y="1825625"/>
            <a:ext cx="10515600" cy="4836432"/>
          </a:xfrm>
        </p:spPr>
        <p:txBody>
          <a:bodyPr>
            <a:normAutofit/>
          </a:bodyPr>
          <a:lstStyle/>
          <a:p>
            <a:pPr algn="ctr"/>
            <a:r>
              <a:rPr lang="en-GB" dirty="0">
                <a:latin typeface="Comic Sans MS" panose="030F0702030302020204" pitchFamily="66" charset="0"/>
              </a:rPr>
              <a:t>Chair</a:t>
            </a:r>
          </a:p>
          <a:p>
            <a:pPr algn="ctr"/>
            <a:r>
              <a:rPr lang="en-GB" dirty="0">
                <a:latin typeface="Comic Sans MS" panose="030F0702030302020204" pitchFamily="66" charset="0"/>
              </a:rPr>
              <a:t>Vice Chair</a:t>
            </a:r>
          </a:p>
          <a:p>
            <a:pPr algn="ctr"/>
            <a:r>
              <a:rPr lang="en-GB" dirty="0">
                <a:latin typeface="Comic Sans MS" panose="030F0702030302020204" pitchFamily="66" charset="0"/>
              </a:rPr>
              <a:t>Secretary</a:t>
            </a:r>
          </a:p>
          <a:p>
            <a:pPr algn="ctr"/>
            <a:r>
              <a:rPr lang="en-GB" dirty="0">
                <a:latin typeface="Comic Sans MS" panose="030F0702030302020204" pitchFamily="66" charset="0"/>
              </a:rPr>
              <a:t>Treasurer</a:t>
            </a:r>
          </a:p>
          <a:p>
            <a:pPr algn="ctr"/>
            <a:r>
              <a:rPr lang="en-GB" dirty="0">
                <a:latin typeface="Comic Sans MS" panose="030F0702030302020204" pitchFamily="66" charset="0"/>
              </a:rPr>
              <a:t>Vice Treasurer </a:t>
            </a:r>
          </a:p>
          <a:p>
            <a:pPr marL="0" indent="0">
              <a:buNone/>
            </a:pPr>
            <a:r>
              <a:rPr lang="en-GB" u="sng" dirty="0">
                <a:latin typeface="Comic Sans MS" panose="030F0702030302020204" pitchFamily="66" charset="0"/>
              </a:rPr>
              <a:t>Why this structure?</a:t>
            </a:r>
          </a:p>
          <a:p>
            <a:pPr algn="ctr"/>
            <a:r>
              <a:rPr lang="en-GB" dirty="0">
                <a:latin typeface="Comic Sans MS" panose="030F0702030302020204" pitchFamily="66" charset="0"/>
              </a:rPr>
              <a:t>Shared responsibility</a:t>
            </a:r>
          </a:p>
          <a:p>
            <a:pPr algn="ctr"/>
            <a:r>
              <a:rPr lang="en-GB" dirty="0">
                <a:latin typeface="Comic Sans MS" panose="030F0702030302020204" pitchFamily="66" charset="0"/>
              </a:rPr>
              <a:t>Continuity and resilience</a:t>
            </a:r>
          </a:p>
          <a:p>
            <a:pPr algn="ctr"/>
            <a:r>
              <a:rPr lang="en-GB" dirty="0">
                <a:latin typeface="Comic Sans MS" panose="030F0702030302020204" pitchFamily="66" charset="0"/>
              </a:rPr>
              <a:t>Support for volunteers</a:t>
            </a:r>
            <a:endParaRPr lang="en-GB" dirty="0"/>
          </a:p>
        </p:txBody>
      </p:sp>
      <p:pic>
        <p:nvPicPr>
          <p:cNvPr id="12" name="Picture 11">
            <a:extLst>
              <a:ext uri="{FF2B5EF4-FFF2-40B4-BE49-F238E27FC236}">
                <a16:creationId xmlns:a16="http://schemas.microsoft.com/office/drawing/2014/main" id="{D8AAE8C5-2516-BF03-BAE8-1DE1E7E30A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32000" y="4698000"/>
            <a:ext cx="2160000" cy="2160000"/>
          </a:xfrm>
          <a:prstGeom prst="rect">
            <a:avLst/>
          </a:prstGeom>
        </p:spPr>
      </p:pic>
    </p:spTree>
    <p:extLst>
      <p:ext uri="{BB962C8B-B14F-4D97-AF65-F5344CB8AC3E}">
        <p14:creationId xmlns:p14="http://schemas.microsoft.com/office/powerpoint/2010/main" val="2012274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3D18-CE20-09C7-2FB7-4DF0E9A04446}"/>
              </a:ext>
            </a:extLst>
          </p:cNvPr>
          <p:cNvSpPr>
            <a:spLocks noGrp="1"/>
          </p:cNvSpPr>
          <p:nvPr>
            <p:ph type="title"/>
          </p:nvPr>
        </p:nvSpPr>
        <p:spPr>
          <a:ln w="76200">
            <a:solidFill>
              <a:srgbClr val="C00000"/>
            </a:solidFill>
          </a:ln>
        </p:spPr>
        <p:style>
          <a:lnRef idx="2">
            <a:schemeClr val="accent2"/>
          </a:lnRef>
          <a:fillRef idx="1">
            <a:schemeClr val="lt1"/>
          </a:fillRef>
          <a:effectRef idx="0">
            <a:schemeClr val="accent2"/>
          </a:effectRef>
          <a:fontRef idx="minor">
            <a:schemeClr val="dk1"/>
          </a:fontRef>
        </p:style>
        <p:txBody>
          <a:bodyPr/>
          <a:lstStyle/>
          <a:p>
            <a:pPr algn="ctr"/>
            <a:r>
              <a:rPr lang="en-GB">
                <a:latin typeface="Comic Sans MS" panose="030F0702030302020204" pitchFamily="66" charset="0"/>
              </a:rPr>
              <a:t>How we Operate:</a:t>
            </a:r>
          </a:p>
        </p:txBody>
      </p:sp>
      <p:sp>
        <p:nvSpPr>
          <p:cNvPr id="3" name="Content Placeholder 2">
            <a:extLst>
              <a:ext uri="{FF2B5EF4-FFF2-40B4-BE49-F238E27FC236}">
                <a16:creationId xmlns:a16="http://schemas.microsoft.com/office/drawing/2014/main" id="{CB9F489B-9686-F2E9-8B82-404A4E11AB3D}"/>
              </a:ext>
            </a:extLst>
          </p:cNvPr>
          <p:cNvSpPr>
            <a:spLocks noGrp="1"/>
          </p:cNvSpPr>
          <p:nvPr>
            <p:ph idx="1"/>
          </p:nvPr>
        </p:nvSpPr>
        <p:spPr/>
        <p:txBody>
          <a:bodyPr/>
          <a:lstStyle/>
          <a:p>
            <a:r>
              <a:rPr lang="en-GB">
                <a:latin typeface="Comic Sans MS" panose="030F0702030302020204" pitchFamily="66" charset="0"/>
              </a:rPr>
              <a:t>Regular committee and general meetings</a:t>
            </a:r>
          </a:p>
          <a:p>
            <a:pPr marL="0" indent="0">
              <a:buNone/>
            </a:pPr>
            <a:endParaRPr lang="en-GB">
              <a:latin typeface="Comic Sans MS" panose="030F0702030302020204" pitchFamily="66" charset="0"/>
            </a:endParaRPr>
          </a:p>
          <a:p>
            <a:r>
              <a:rPr lang="en-GB">
                <a:latin typeface="Comic Sans MS" panose="030F0702030302020204" pitchFamily="66" charset="0"/>
              </a:rPr>
              <a:t>Annual elections for officer roles</a:t>
            </a:r>
          </a:p>
          <a:p>
            <a:pPr marL="0" indent="0">
              <a:buNone/>
            </a:pPr>
            <a:endParaRPr lang="en-GB">
              <a:latin typeface="Comic Sans MS" panose="030F0702030302020204" pitchFamily="66" charset="0"/>
            </a:endParaRPr>
          </a:p>
          <a:p>
            <a:r>
              <a:rPr lang="en-GB">
                <a:latin typeface="Comic Sans MS" panose="030F0702030302020204" pitchFamily="66" charset="0"/>
              </a:rPr>
              <a:t>Decisions made collectively and recorded</a:t>
            </a:r>
          </a:p>
          <a:p>
            <a:pPr marL="0" indent="0">
              <a:buNone/>
            </a:pPr>
            <a:endParaRPr lang="en-GB">
              <a:latin typeface="Comic Sans MS" panose="030F0702030302020204" pitchFamily="66" charset="0"/>
            </a:endParaRPr>
          </a:p>
          <a:p>
            <a:r>
              <a:rPr lang="en-GB">
                <a:latin typeface="Comic Sans MS" panose="030F0702030302020204" pitchFamily="66" charset="0"/>
              </a:rPr>
              <a:t>Major spending agreed in advance</a:t>
            </a:r>
          </a:p>
        </p:txBody>
      </p:sp>
      <p:pic>
        <p:nvPicPr>
          <p:cNvPr id="5" name="Picture 4">
            <a:extLst>
              <a:ext uri="{FF2B5EF4-FFF2-40B4-BE49-F238E27FC236}">
                <a16:creationId xmlns:a16="http://schemas.microsoft.com/office/drawing/2014/main" id="{CF5D22DB-4FEE-8299-923A-0FD5949F18C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32000" y="4698000"/>
            <a:ext cx="2160000" cy="2160000"/>
          </a:xfrm>
          <a:prstGeom prst="rect">
            <a:avLst/>
          </a:prstGeom>
        </p:spPr>
      </p:pic>
    </p:spTree>
    <p:extLst>
      <p:ext uri="{BB962C8B-B14F-4D97-AF65-F5344CB8AC3E}">
        <p14:creationId xmlns:p14="http://schemas.microsoft.com/office/powerpoint/2010/main" val="401850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D097-A148-5D3C-4D2D-108D55D16036}"/>
              </a:ext>
            </a:extLst>
          </p:cNvPr>
          <p:cNvSpPr>
            <a:spLocks noGrp="1"/>
          </p:cNvSpPr>
          <p:nvPr>
            <p:ph type="title"/>
          </p:nvPr>
        </p:nvSpPr>
        <p:spPr>
          <a:ln w="76200">
            <a:solidFill>
              <a:srgbClr val="C00000"/>
            </a:solidFill>
          </a:ln>
        </p:spPr>
        <p:style>
          <a:lnRef idx="2">
            <a:schemeClr val="accent2"/>
          </a:lnRef>
          <a:fillRef idx="1">
            <a:schemeClr val="lt1"/>
          </a:fillRef>
          <a:effectRef idx="0">
            <a:schemeClr val="accent2"/>
          </a:effectRef>
          <a:fontRef idx="minor">
            <a:schemeClr val="dk1"/>
          </a:fontRef>
        </p:style>
        <p:txBody>
          <a:bodyPr/>
          <a:lstStyle/>
          <a:p>
            <a:pPr algn="ctr"/>
            <a:r>
              <a:rPr lang="en-GB">
                <a:latin typeface="Comic Sans MS" panose="030F0702030302020204" pitchFamily="66" charset="0"/>
              </a:rPr>
              <a:t>How We Manage F.O.R Finances:</a:t>
            </a:r>
          </a:p>
        </p:txBody>
      </p:sp>
      <p:sp>
        <p:nvSpPr>
          <p:cNvPr id="7" name="Content Placeholder 6">
            <a:extLst>
              <a:ext uri="{FF2B5EF4-FFF2-40B4-BE49-F238E27FC236}">
                <a16:creationId xmlns:a16="http://schemas.microsoft.com/office/drawing/2014/main" id="{B8465CCB-3654-379E-CE2C-5CF8D16F933E}"/>
              </a:ext>
            </a:extLst>
          </p:cNvPr>
          <p:cNvSpPr>
            <a:spLocks noGrp="1"/>
          </p:cNvSpPr>
          <p:nvPr>
            <p:ph idx="1"/>
          </p:nvPr>
        </p:nvSpPr>
        <p:spPr>
          <a:ln>
            <a:noFill/>
          </a:ln>
        </p:spPr>
        <p:txBody>
          <a:bodyPr/>
          <a:lstStyle/>
          <a:p>
            <a:r>
              <a:rPr lang="en-GB">
                <a:latin typeface="Comic Sans MS" panose="030F0702030302020204" pitchFamily="66" charset="0"/>
              </a:rPr>
              <a:t>Dual signatories on all bank accounts</a:t>
            </a:r>
          </a:p>
          <a:p>
            <a:pPr marL="0" indent="0">
              <a:buNone/>
            </a:pPr>
            <a:endParaRPr lang="en-GB">
              <a:latin typeface="Comic Sans MS" panose="030F0702030302020204" pitchFamily="66" charset="0"/>
            </a:endParaRPr>
          </a:p>
          <a:p>
            <a:r>
              <a:rPr lang="en-GB">
                <a:latin typeface="Comic Sans MS" panose="030F0702030302020204" pitchFamily="66" charset="0"/>
              </a:rPr>
              <a:t>Committee approval for significant expenditure</a:t>
            </a:r>
          </a:p>
          <a:p>
            <a:pPr marL="0" indent="0">
              <a:buNone/>
            </a:pPr>
            <a:endParaRPr lang="en-GB">
              <a:latin typeface="Comic Sans MS" panose="030F0702030302020204" pitchFamily="66" charset="0"/>
            </a:endParaRPr>
          </a:p>
          <a:p>
            <a:r>
              <a:rPr lang="en-GB">
                <a:latin typeface="Comic Sans MS" panose="030F0702030302020204" pitchFamily="66" charset="0"/>
              </a:rPr>
              <a:t>Regular financial reporting to ensure transparency</a:t>
            </a:r>
          </a:p>
          <a:p>
            <a:pPr marL="0" indent="0">
              <a:buNone/>
            </a:pPr>
            <a:endParaRPr lang="en-GB">
              <a:latin typeface="Comic Sans MS" panose="030F0702030302020204" pitchFamily="66" charset="0"/>
            </a:endParaRPr>
          </a:p>
          <a:p>
            <a:r>
              <a:rPr lang="en-GB">
                <a:latin typeface="Comic Sans MS" panose="030F0702030302020204" pitchFamily="66" charset="0"/>
              </a:rPr>
              <a:t>Review of outcomes to inform future planning</a:t>
            </a:r>
          </a:p>
        </p:txBody>
      </p:sp>
      <p:pic>
        <p:nvPicPr>
          <p:cNvPr id="9" name="Picture 8">
            <a:extLst>
              <a:ext uri="{FF2B5EF4-FFF2-40B4-BE49-F238E27FC236}">
                <a16:creationId xmlns:a16="http://schemas.microsoft.com/office/drawing/2014/main" id="{FBD879D4-EED0-3DBD-6C40-DFD8F7221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32000" y="4698000"/>
            <a:ext cx="2160000" cy="2160000"/>
          </a:xfrm>
          <a:prstGeom prst="rect">
            <a:avLst/>
          </a:prstGeom>
        </p:spPr>
      </p:pic>
    </p:spTree>
    <p:extLst>
      <p:ext uri="{BB962C8B-B14F-4D97-AF65-F5344CB8AC3E}">
        <p14:creationId xmlns:p14="http://schemas.microsoft.com/office/powerpoint/2010/main" val="3040780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E58C-9B27-5C82-E740-260FFA418EF6}"/>
              </a:ext>
            </a:extLst>
          </p:cNvPr>
          <p:cNvSpPr>
            <a:spLocks noGrp="1"/>
          </p:cNvSpPr>
          <p:nvPr>
            <p:ph type="title"/>
          </p:nvPr>
        </p:nvSpPr>
        <p:spPr>
          <a:ln w="76200">
            <a:solidFill>
              <a:srgbClr val="C00000"/>
            </a:solidFill>
          </a:ln>
        </p:spPr>
        <p:style>
          <a:lnRef idx="2">
            <a:schemeClr val="accent5"/>
          </a:lnRef>
          <a:fillRef idx="1">
            <a:schemeClr val="lt1"/>
          </a:fillRef>
          <a:effectRef idx="0">
            <a:schemeClr val="accent5"/>
          </a:effectRef>
          <a:fontRef idx="minor">
            <a:schemeClr val="dk1"/>
          </a:fontRef>
        </p:style>
        <p:txBody>
          <a:bodyPr/>
          <a:lstStyle/>
          <a:p>
            <a:pPr algn="ctr"/>
            <a:r>
              <a:rPr lang="en-GB">
                <a:latin typeface="Comic Sans MS" panose="030F0702030302020204" pitchFamily="66" charset="0"/>
              </a:rPr>
              <a:t>Looking Ahead:</a:t>
            </a:r>
          </a:p>
        </p:txBody>
      </p:sp>
      <p:sp>
        <p:nvSpPr>
          <p:cNvPr id="7" name="Content Placeholder 6">
            <a:extLst>
              <a:ext uri="{FF2B5EF4-FFF2-40B4-BE49-F238E27FC236}">
                <a16:creationId xmlns:a16="http://schemas.microsoft.com/office/drawing/2014/main" id="{6642796F-700E-F8D7-4F75-82AEB44D3E1D}"/>
              </a:ext>
            </a:extLst>
          </p:cNvPr>
          <p:cNvSpPr>
            <a:spLocks noGrp="1"/>
          </p:cNvSpPr>
          <p:nvPr>
            <p:ph idx="1"/>
          </p:nvPr>
        </p:nvSpPr>
        <p:spPr/>
        <p:txBody>
          <a:bodyPr>
            <a:normAutofit lnSpcReduction="10000"/>
          </a:bodyPr>
          <a:lstStyle/>
          <a:p>
            <a:r>
              <a:rPr lang="en-GB">
                <a:latin typeface="Comic Sans MS" panose="030F0702030302020204" pitchFamily="66" charset="0"/>
              </a:rPr>
              <a:t>Clear roles and shared responsibility - </a:t>
            </a:r>
          </a:p>
          <a:p>
            <a:pPr marL="0" indent="0">
              <a:buNone/>
            </a:pPr>
            <a:r>
              <a:rPr lang="en-GB">
                <a:latin typeface="Comic Sans MS" panose="030F0702030302020204" pitchFamily="66" charset="0"/>
              </a:rPr>
              <a:t>   </a:t>
            </a:r>
            <a:r>
              <a:rPr lang="en-GB" sz="2400">
                <a:latin typeface="Comic Sans MS" panose="030F0702030302020204" pitchFamily="66" charset="0"/>
              </a:rPr>
              <a:t>Ensuring responsibilities are understood and fairly distributed</a:t>
            </a:r>
            <a:endParaRPr lang="en-GB">
              <a:latin typeface="Comic Sans MS" panose="030F0702030302020204" pitchFamily="66" charset="0"/>
            </a:endParaRPr>
          </a:p>
          <a:p>
            <a:r>
              <a:rPr lang="en-GB">
                <a:latin typeface="Comic Sans MS" panose="030F0702030302020204" pitchFamily="66" charset="0"/>
              </a:rPr>
              <a:t>Strong financial oversight - </a:t>
            </a:r>
          </a:p>
          <a:p>
            <a:pPr marL="0" indent="0">
              <a:buNone/>
            </a:pPr>
            <a:r>
              <a:rPr lang="en-GB" sz="2400">
                <a:latin typeface="Comic Sans MS" panose="030F0702030302020204" pitchFamily="66" charset="0"/>
              </a:rPr>
              <a:t>   Protecting funds and volunteers through transparent processes</a:t>
            </a:r>
          </a:p>
          <a:p>
            <a:r>
              <a:rPr lang="en-GB">
                <a:latin typeface="Comic Sans MS" panose="030F0702030302020204" pitchFamily="66" charset="0"/>
              </a:rPr>
              <a:t>Sustainable event planning - </a:t>
            </a:r>
          </a:p>
          <a:p>
            <a:pPr marL="0" indent="0">
              <a:buNone/>
            </a:pPr>
            <a:r>
              <a:rPr lang="en-GB">
                <a:latin typeface="Comic Sans MS" panose="030F0702030302020204" pitchFamily="66" charset="0"/>
              </a:rPr>
              <a:t>   </a:t>
            </a:r>
            <a:r>
              <a:rPr lang="en-GB" sz="2400">
                <a:latin typeface="Comic Sans MS" panose="030F0702030302020204" pitchFamily="66" charset="0"/>
              </a:rPr>
              <a:t>Balancing enjoyment, affordability and </a:t>
            </a:r>
            <a:r>
              <a:rPr lang="en-GB" sz="2400" err="1">
                <a:latin typeface="Comic Sans MS" panose="030F0702030302020204" pitchFamily="66" charset="0"/>
              </a:rPr>
              <a:t>fianacial</a:t>
            </a:r>
            <a:r>
              <a:rPr lang="en-GB" sz="2400">
                <a:latin typeface="Comic Sans MS" panose="030F0702030302020204" pitchFamily="66" charset="0"/>
              </a:rPr>
              <a:t> outcomes</a:t>
            </a:r>
            <a:endParaRPr lang="en-GB">
              <a:latin typeface="Comic Sans MS" panose="030F0702030302020204" pitchFamily="66" charset="0"/>
            </a:endParaRPr>
          </a:p>
          <a:p>
            <a:r>
              <a:rPr lang="en-GB">
                <a:latin typeface="Comic Sans MS" panose="030F0702030302020204" pitchFamily="66" charset="0"/>
              </a:rPr>
              <a:t>Succession planning - </a:t>
            </a:r>
          </a:p>
          <a:p>
            <a:pPr marL="0" indent="0">
              <a:buNone/>
            </a:pPr>
            <a:r>
              <a:rPr lang="en-GB">
                <a:latin typeface="Comic Sans MS" panose="030F0702030302020204" pitchFamily="66" charset="0"/>
              </a:rPr>
              <a:t>   </a:t>
            </a:r>
            <a:r>
              <a:rPr lang="en-GB" sz="2400">
                <a:latin typeface="Comic Sans MS" panose="030F0702030302020204" pitchFamily="66" charset="0"/>
              </a:rPr>
              <a:t>Making it easier for new volunteers to step into roles over </a:t>
            </a:r>
          </a:p>
          <a:p>
            <a:pPr marL="0" indent="0">
              <a:buNone/>
            </a:pPr>
            <a:r>
              <a:rPr lang="en-GB" sz="2400">
                <a:latin typeface="Comic Sans MS" panose="030F0702030302020204" pitchFamily="66" charset="0"/>
              </a:rPr>
              <a:t>    time</a:t>
            </a:r>
            <a:endParaRPr lang="en-GB">
              <a:latin typeface="Comic Sans MS" panose="030F0702030302020204" pitchFamily="66" charset="0"/>
            </a:endParaRPr>
          </a:p>
        </p:txBody>
      </p:sp>
      <p:pic>
        <p:nvPicPr>
          <p:cNvPr id="9" name="Picture 8">
            <a:extLst>
              <a:ext uri="{FF2B5EF4-FFF2-40B4-BE49-F238E27FC236}">
                <a16:creationId xmlns:a16="http://schemas.microsoft.com/office/drawing/2014/main" id="{31558F07-A9DB-57B6-7D26-A6155835E0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32000" y="4698000"/>
            <a:ext cx="2160000" cy="2160000"/>
          </a:xfrm>
          <a:prstGeom prst="rect">
            <a:avLst/>
          </a:prstGeom>
        </p:spPr>
      </p:pic>
    </p:spTree>
    <p:extLst>
      <p:ext uri="{BB962C8B-B14F-4D97-AF65-F5344CB8AC3E}">
        <p14:creationId xmlns:p14="http://schemas.microsoft.com/office/powerpoint/2010/main" val="217347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form&#10;&#10;AI-generated content may be incorrect.">
            <a:extLst>
              <a:ext uri="{FF2B5EF4-FFF2-40B4-BE49-F238E27FC236}">
                <a16:creationId xmlns:a16="http://schemas.microsoft.com/office/drawing/2014/main" id="{8528C326-B68A-6B4C-EF62-C3E87A7EED2C}"/>
              </a:ext>
            </a:extLst>
          </p:cNvPr>
          <p:cNvPicPr>
            <a:picLocks noGrp="1" noChangeAspect="1"/>
          </p:cNvPicPr>
          <p:nvPr>
            <p:ph sz="half" idx="2"/>
          </p:nvPr>
        </p:nvPicPr>
        <p:blipFill>
          <a:blip r:embed="rId2"/>
          <a:stretch>
            <a:fillRect/>
          </a:stretch>
        </p:blipFill>
        <p:spPr>
          <a:xfrm>
            <a:off x="708948" y="185945"/>
            <a:ext cx="5059210" cy="6533804"/>
          </a:xfrm>
          <a:prstGeom prst="rect">
            <a:avLst/>
          </a:prstGeom>
        </p:spPr>
      </p:pic>
      <p:pic>
        <p:nvPicPr>
          <p:cNvPr id="8" name="Picture 7" descr="A red and white card with text&#10;&#10;AI-generated content may be incorrect.">
            <a:extLst>
              <a:ext uri="{FF2B5EF4-FFF2-40B4-BE49-F238E27FC236}">
                <a16:creationId xmlns:a16="http://schemas.microsoft.com/office/drawing/2014/main" id="{CA57C04A-006B-7BCC-8390-010B8BBD17E6}"/>
              </a:ext>
            </a:extLst>
          </p:cNvPr>
          <p:cNvPicPr>
            <a:picLocks noChangeAspect="1"/>
          </p:cNvPicPr>
          <p:nvPr/>
        </p:nvPicPr>
        <p:blipFill>
          <a:blip r:embed="rId3"/>
          <a:stretch>
            <a:fillRect/>
          </a:stretch>
        </p:blipFill>
        <p:spPr>
          <a:xfrm>
            <a:off x="6314646" y="185351"/>
            <a:ext cx="5308600" cy="6538784"/>
          </a:xfrm>
          <a:prstGeom prst="rect">
            <a:avLst/>
          </a:prstGeom>
        </p:spPr>
      </p:pic>
    </p:spTree>
    <p:extLst>
      <p:ext uri="{BB962C8B-B14F-4D97-AF65-F5344CB8AC3E}">
        <p14:creationId xmlns:p14="http://schemas.microsoft.com/office/powerpoint/2010/main" val="3193333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orm&#10;&#10;AI-generated content may be incorrect.">
            <a:extLst>
              <a:ext uri="{FF2B5EF4-FFF2-40B4-BE49-F238E27FC236}">
                <a16:creationId xmlns:a16="http://schemas.microsoft.com/office/drawing/2014/main" id="{2F1BA728-9F12-5F40-2061-FEED77842C31}"/>
              </a:ext>
            </a:extLst>
          </p:cNvPr>
          <p:cNvPicPr>
            <a:picLocks noChangeAspect="1"/>
          </p:cNvPicPr>
          <p:nvPr/>
        </p:nvPicPr>
        <p:blipFill>
          <a:blip r:embed="rId2"/>
          <a:stretch>
            <a:fillRect/>
          </a:stretch>
        </p:blipFill>
        <p:spPr>
          <a:xfrm>
            <a:off x="1173660" y="133864"/>
            <a:ext cx="9844679" cy="6507893"/>
          </a:xfrm>
          <a:prstGeom prst="rect">
            <a:avLst/>
          </a:prstGeom>
        </p:spPr>
      </p:pic>
    </p:spTree>
    <p:extLst>
      <p:ext uri="{BB962C8B-B14F-4D97-AF65-F5344CB8AC3E}">
        <p14:creationId xmlns:p14="http://schemas.microsoft.com/office/powerpoint/2010/main" val="161759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TotalTime>
  <Words>316</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Comic Sans MS</vt:lpstr>
      <vt:lpstr>Office Theme</vt:lpstr>
      <vt:lpstr>PowerPoint Presentation</vt:lpstr>
      <vt:lpstr>Our F.O.R exists to:</vt:lpstr>
      <vt:lpstr>F.O.R. membership:</vt:lpstr>
      <vt:lpstr>F.O.R Committee Roles:</vt:lpstr>
      <vt:lpstr>How we Operate:</vt:lpstr>
      <vt:lpstr>How We Manage F.O.R Finances:</vt:lpstr>
      <vt:lpstr>Looking Ahead:</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dc:creator>
  <cp:lastModifiedBy>Abi Doe</cp:lastModifiedBy>
  <cp:revision>78</cp:revision>
  <dcterms:created xsi:type="dcterms:W3CDTF">2026-01-25T08:16:41Z</dcterms:created>
  <dcterms:modified xsi:type="dcterms:W3CDTF">2026-02-09T16:46:03Z</dcterms:modified>
</cp:coreProperties>
</file>