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9" r:id="rId4"/>
    <p:sldId id="274" r:id="rId5"/>
    <p:sldId id="275" r:id="rId6"/>
    <p:sldId id="288" r:id="rId7"/>
    <p:sldId id="276" r:id="rId8"/>
    <p:sldId id="289" r:id="rId9"/>
    <p:sldId id="277" r:id="rId10"/>
    <p:sldId id="297" r:id="rId11"/>
    <p:sldId id="290" r:id="rId12"/>
    <p:sldId id="278" r:id="rId13"/>
    <p:sldId id="298" r:id="rId14"/>
    <p:sldId id="299" r:id="rId15"/>
    <p:sldId id="291" r:id="rId16"/>
    <p:sldId id="292" r:id="rId17"/>
    <p:sldId id="293" r:id="rId18"/>
    <p:sldId id="300" r:id="rId19"/>
    <p:sldId id="301" r:id="rId20"/>
    <p:sldId id="304" r:id="rId21"/>
    <p:sldId id="309" r:id="rId22"/>
    <p:sldId id="306" r:id="rId23"/>
    <p:sldId id="310" r:id="rId24"/>
    <p:sldId id="287" r:id="rId25"/>
    <p:sldId id="311" r:id="rId26"/>
    <p:sldId id="264"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64" autoAdjust="0"/>
  </p:normalViewPr>
  <p:slideViewPr>
    <p:cSldViewPr snapToGrid="0">
      <p:cViewPr>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9541C7B-1F95-4214-BC25-12610779DE89}" type="datetimeFigureOut">
              <a:rPr lang="en-GB" smtClean="0"/>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5657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64047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02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24520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65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83207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0610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7788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25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5596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541C7B-1F95-4214-BC25-12610779DE89}"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5540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541C7B-1F95-4214-BC25-12610779DE89}" type="datetimeFigureOut">
              <a:rPr lang="en-GB" smtClean="0"/>
              <a:t>25/09/2024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0865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541C7B-1F95-4214-BC25-12610779DE89}" type="datetimeFigureOut">
              <a:rPr lang="en-GB" smtClean="0"/>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15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1C7B-1F95-4214-BC25-12610779DE89}" type="datetimeFigureOut">
              <a:rPr lang="en-GB" smtClean="0"/>
              <a:t>25/09/2024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652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2918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1467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541C7B-1F95-4214-BC25-12610779DE89}" type="datetimeFigureOut">
              <a:rPr lang="en-GB" smtClean="0"/>
              <a:t>25/09/2024</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CB4EC1-AB5C-473B-B5FC-056A721190F1}" type="slidenum">
              <a:rPr lang="en-GB" smtClean="0"/>
              <a:t>‹#›</a:t>
            </a:fld>
            <a:endParaRPr lang="en-GB"/>
          </a:p>
        </p:txBody>
      </p:sp>
    </p:spTree>
    <p:extLst>
      <p:ext uri="{BB962C8B-B14F-4D97-AF65-F5344CB8AC3E}">
        <p14:creationId xmlns:p14="http://schemas.microsoft.com/office/powerpoint/2010/main" val="97078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887" y="1436525"/>
            <a:ext cx="8001000" cy="3046446"/>
          </a:xfrm>
        </p:spPr>
        <p:txBody>
          <a:bodyPr>
            <a:normAutofit/>
          </a:bodyPr>
          <a:lstStyle/>
          <a:p>
            <a:pPr algn="ct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Subject Leader Impact Report</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r>
              <a:rPr lang="en-US" sz="4000" i="1" dirty="0" smtClean="0">
                <a:solidFill>
                  <a:schemeClr val="bg1"/>
                </a:solidFill>
                <a:latin typeface="Ebrima" panose="02000000000000000000" pitchFamily="2" charset="0"/>
                <a:ea typeface="Ebrima" panose="02000000000000000000" pitchFamily="2" charset="0"/>
                <a:cs typeface="Ebrima" panose="02000000000000000000" pitchFamily="2" charset="0"/>
              </a:rPr>
              <a:t>SEND</a:t>
            </a: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endParaRPr lang="en-GB" sz="4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Subtitle 2"/>
          <p:cNvSpPr>
            <a:spLocks noGrp="1"/>
          </p:cNvSpPr>
          <p:nvPr>
            <p:ph type="subTitle" idx="1"/>
          </p:nvPr>
        </p:nvSpPr>
        <p:spPr>
          <a:xfrm>
            <a:off x="1710970" y="3818498"/>
            <a:ext cx="8537511" cy="1947333"/>
          </a:xfrm>
        </p:spPr>
        <p:txBody>
          <a:bodyPr>
            <a:normAutofit/>
          </a:bodyPr>
          <a:lstStyle/>
          <a:p>
            <a:pPr algn="ct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ogether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veryone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chieves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ore</a:t>
            </a:r>
            <a:endParaRPr lang="en-GB"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 name="Rounded Rectangle 3"/>
          <p:cNvSpPr>
            <a:spLocks/>
          </p:cNvSpPr>
          <p:nvPr/>
        </p:nvSpPr>
        <p:spPr>
          <a:xfrm>
            <a:off x="3331029" y="427297"/>
            <a:ext cx="5131836" cy="13335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D1503"/>
          </a:solidFill>
          <a:ln>
            <a:noFill/>
            <a:prstDash val="solid"/>
          </a:ln>
        </p:spPr>
        <p:txBody>
          <a:bodyPr vert="horz" wrap="square" lIns="91440" tIns="45720" rIns="91440" bIns="45720" anchor="ctr" anchorCtr="0" compatLnSpc="1">
            <a:noAutofit/>
          </a:bodyPr>
          <a:lstStyle/>
          <a:p>
            <a:pPr algn="ctr">
              <a:lnSpc>
                <a:spcPct val="115000"/>
              </a:lnSpc>
              <a:spcAft>
                <a:spcPts val="1000"/>
              </a:spcAft>
            </a:pPr>
            <a:endParaRPr lang="en-GB" sz="1100">
              <a:no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5324" y="544137"/>
            <a:ext cx="4048125" cy="1099820"/>
          </a:xfrm>
          <a:prstGeom prst="rect">
            <a:avLst/>
          </a:prstGeom>
          <a:noFill/>
          <a:ln>
            <a:noFill/>
          </a:ln>
        </p:spPr>
      </p:pic>
    </p:spTree>
    <p:extLst>
      <p:ext uri="{BB962C8B-B14F-4D97-AF65-F5344CB8AC3E}">
        <p14:creationId xmlns:p14="http://schemas.microsoft.com/office/powerpoint/2010/main" val="202830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6" y="836023"/>
            <a:ext cx="3496493" cy="2308324"/>
          </a:xfrm>
          <a:prstGeom prst="rect">
            <a:avLst/>
          </a:prstGeom>
        </p:spPr>
        <p:txBody>
          <a:bodyPr wrap="square">
            <a:spAutoFit/>
          </a:bodyPr>
          <a:lstStyle/>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If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the learner continues to make no progress, the Graduated Response to SEND Support will be used to access the child’s needs. At this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point,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consideration will be given as to whether any outside agencies are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required.</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a:picLocks noChangeAspect="1"/>
          </p:cNvPicPr>
          <p:nvPr/>
        </p:nvPicPr>
        <p:blipFill rotWithShape="1">
          <a:blip r:embed="rId2"/>
          <a:srcRect l="39090" t="33303" r="18542" b="15982"/>
          <a:stretch/>
        </p:blipFill>
        <p:spPr>
          <a:xfrm>
            <a:off x="4282439" y="836023"/>
            <a:ext cx="7470279" cy="5027392"/>
          </a:xfrm>
          <a:prstGeom prst="rect">
            <a:avLst/>
          </a:prstGeom>
        </p:spPr>
      </p:pic>
    </p:spTree>
    <p:extLst>
      <p:ext uri="{BB962C8B-B14F-4D97-AF65-F5344CB8AC3E}">
        <p14:creationId xmlns:p14="http://schemas.microsoft.com/office/powerpoint/2010/main" val="194917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Pupils address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their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targets working 1:1 or within a small group, through high quality, short burst activities.</a:t>
            </a:r>
          </a:p>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rogress is kept in motion by assessing the targets every 6 weeks, or more frequently if necessary, and new targets or approaches being set.</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revising the IEPs and monitoring, it is clear that many pupils achieve their targets within the 6 week time period.</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591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(my support plan)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83326" y="1168622"/>
            <a:ext cx="3840480" cy="5016758"/>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‘My Support Plan’ is needed where an IEP has not been enough for the pupil to make the intended progress, or they have a diagnosis, such as ASD and their needs may increase over time. The targets on it are reviewed more frequently, the child is given additional support and outside agencies are consulted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to provide additional support / strategies and ideas. </a:t>
            </a:r>
            <a:endPar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A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'My Support Plan'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has </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the child at its </a:t>
            </a:r>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centre and is still focused on SMART targets.</a:t>
            </a:r>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rotWithShape="1">
          <a:blip r:embed="rId3"/>
          <a:srcRect l="22927" t="23482" r="20850" b="12589"/>
          <a:stretch/>
        </p:blipFill>
        <p:spPr>
          <a:xfrm>
            <a:off x="4323806" y="1570147"/>
            <a:ext cx="7653143" cy="4892545"/>
          </a:xfrm>
          <a:prstGeom prst="rect">
            <a:avLst/>
          </a:prstGeom>
        </p:spPr>
      </p:pic>
    </p:spTree>
    <p:extLst>
      <p:ext uri="{BB962C8B-B14F-4D97-AF65-F5344CB8AC3E}">
        <p14:creationId xmlns:p14="http://schemas.microsoft.com/office/powerpoint/2010/main" val="396571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223" t="23482" r="21554" b="14018"/>
          <a:stretch/>
        </p:blipFill>
        <p:spPr>
          <a:xfrm>
            <a:off x="391885" y="-3265"/>
            <a:ext cx="10978025" cy="6861265"/>
          </a:xfrm>
          <a:prstGeom prst="rect">
            <a:avLst/>
          </a:prstGeom>
        </p:spPr>
      </p:pic>
    </p:spTree>
    <p:extLst>
      <p:ext uri="{BB962C8B-B14F-4D97-AF65-F5344CB8AC3E}">
        <p14:creationId xmlns:p14="http://schemas.microsoft.com/office/powerpoint/2010/main" val="92024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26" t="23840" r="21955" b="13482"/>
          <a:stretch/>
        </p:blipFill>
        <p:spPr>
          <a:xfrm>
            <a:off x="836023" y="0"/>
            <a:ext cx="10746151" cy="6858000"/>
          </a:xfrm>
          <a:prstGeom prst="rect">
            <a:avLst/>
          </a:prstGeom>
        </p:spPr>
      </p:pic>
    </p:spTree>
    <p:extLst>
      <p:ext uri="{BB962C8B-B14F-4D97-AF65-F5344CB8AC3E}">
        <p14:creationId xmlns:p14="http://schemas.microsoft.com/office/powerpoint/2010/main" val="2617383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My Support Plans help children to achieve through collaboration.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evidence recorded in a My Support Plan is more detailed and helps with applying for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Education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and Health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Care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Plan (EHCP), should one be needed in the future.</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arents with children on My Support Plans say they feel more supported, as they also have access to outside agencies.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This year, we have used My Support Plan evidence to successfully apply for 3 EHCPs.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282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(Education and Health Care Plan)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1520" y="2170170"/>
            <a:ext cx="10237294" cy="2554545"/>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If, after the ‘My Support Plan’ has been in place and reviewed several times, it becomes apparent that very little or no progress has been made, an EHCP may be requested. This enables a learner to receive specific support in/out class partly funded by the LA. If a child has an EHCP, they will have broad, end of key stage/phase outcomes. From these outcomes, the class teacher and teaching assistant will form more specific and measurable targets. These will be recorded on an IEP+. These targets can then be reviewed at regular times throughout the year and will help to inform the discussion at an annual review meeting.</a:t>
            </a:r>
          </a:p>
        </p:txBody>
      </p:sp>
    </p:spTree>
    <p:extLst>
      <p:ext uri="{BB962C8B-B14F-4D97-AF65-F5344CB8AC3E}">
        <p14:creationId xmlns:p14="http://schemas.microsoft.com/office/powerpoint/2010/main" val="129980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An EHCP provides extra funding for the child, allowing schools to buy additional resources or provided TA support as necessary.</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Outside agencies are involved, such as a speech and language therapists, who support the child at a deeper level with their specialist knowledge.</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We see pupils with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EHCP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make progress,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at their own rate,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through support, resources and individual timetables, helping them learn through things they enjoy and can relate to.</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Pupils who have an EHCP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receive a higher level of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transition when they are transitioning to secondary school, in order to aid them with the changes.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66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(Time to talk)</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40327" y="907365"/>
            <a:ext cx="10428487" cy="954107"/>
          </a:xfrm>
          <a:prstGeom prst="rect">
            <a:avLst/>
          </a:prstGeom>
        </p:spPr>
        <p:txBody>
          <a:bodyPr wrap="square">
            <a:spAutoFit/>
          </a:bodyPr>
          <a:lstStyle/>
          <a:p>
            <a:pPr fontAlgn="base"/>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fontAlgn="base"/>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 name="Content Placeholder 2"/>
          <p:cNvSpPr txBox="1">
            <a:spLocks/>
          </p:cNvSpPr>
          <p:nvPr/>
        </p:nvSpPr>
        <p:spPr>
          <a:xfrm>
            <a:off x="1200566" y="1744636"/>
            <a:ext cx="9508997" cy="400764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base">
              <a:buClr>
                <a:schemeClr val="tx1"/>
              </a:buClr>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i="1"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Regis, one of our Nurture trained TAs meets 1:1 with children with emotional/social needs, at least once a week. Activities and interventions are needs based and targeted for each child. </a:t>
            </a:r>
          </a:p>
          <a:p>
            <a:pPr fontAlgn="base">
              <a:buClr>
                <a:schemeClr val="tx1"/>
              </a:buClr>
            </a:pP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It is a very hands on experience, with practical activities, as well as lots of conversation. It can be long term or short term, based on the needs of the pupil.</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3568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come to Time To Talk with social or emotional needs, and leave with the tools to self-regulate their emotions.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generally settle better in class after their Time To Talk sessions.</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they all really enjoy and are enthusiastic about Time To Talk and the support they receive.</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We have had many children finish with Time To Talk, because their emotional/social needs have been met and they no longer require the support.</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6071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Intent</a:t>
            </a:r>
            <a:endParaRPr lang="en-GB" dirty="0"/>
          </a:p>
        </p:txBody>
      </p:sp>
      <p:sp>
        <p:nvSpPr>
          <p:cNvPr id="5" name="Rectangle 4"/>
          <p:cNvSpPr/>
          <p:nvPr/>
        </p:nvSpPr>
        <p:spPr>
          <a:xfrm>
            <a:off x="507217" y="1344404"/>
            <a:ext cx="10390997" cy="4278094"/>
          </a:xfrm>
          <a:prstGeom prst="rect">
            <a:avLst/>
          </a:prstGeom>
        </p:spPr>
        <p:txBody>
          <a:bodyPr wrap="square">
            <a:spAutoFit/>
          </a:bodyPr>
          <a:lstStyle/>
          <a:p>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sz="1600"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Regis,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we believe in providing every possible opportunity to develop the full potential of all learners. Our aim is that all learners with special educational needs participate in activities compatible with the efficient education of other learners and the efficient use of resources.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All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learners will have the right to a broad and balanced curriculum including extra-curricular activities where appropriate and full access to the National Curriculum. All learners are valued and their self-esteem promoted within the ethos of the Academy. </a:t>
            </a:r>
            <a:endPar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Parents/carers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are important partners in the effective working relationship with the academy in raising their child’s attainment. They are fully involved in the identification, assessment and decision-making process in the academy. Parents/carers are encouraged to involve their child in the decision-making processes, including determining the level of participation, recording children’s views and implementing and reviewing their Education Plan. </a:t>
            </a:r>
            <a:endPar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We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show sensitivity, honesty and mutual respect in encouraging children to share concerns, discuss strategies and see themselves as equal partners in the academy. Where possible, all children are involved in making decisions, as soon as they start at the academy. </a:t>
            </a:r>
            <a:r>
              <a:rPr lang="en-GB" sz="1600" dirty="0" smtClean="0">
                <a:solidFill>
                  <a:schemeClr val="bg1"/>
                </a:solidFill>
                <a:latin typeface="Ebrima" panose="02000000000000000000" pitchFamily="2" charset="0"/>
                <a:ea typeface="Ebrima" panose="02000000000000000000" pitchFamily="2" charset="0"/>
                <a:cs typeface="Ebrima" panose="02000000000000000000" pitchFamily="2" charset="0"/>
              </a:rPr>
              <a:t>We </a:t>
            </a:r>
            <a:r>
              <a:rPr lang="en-GB" sz="1600" dirty="0">
                <a:solidFill>
                  <a:schemeClr val="bg1"/>
                </a:solidFill>
                <a:latin typeface="Ebrima" panose="02000000000000000000" pitchFamily="2" charset="0"/>
                <a:ea typeface="Ebrima" panose="02000000000000000000" pitchFamily="2" charset="0"/>
                <a:cs typeface="Ebrima" panose="02000000000000000000" pitchFamily="2" charset="0"/>
              </a:rPr>
              <a:t>encourage them to take ownership of their learning targets by discussing their targets and what they can do to improve. For children with SEN this includes discussing the strategies for success in their Education Plan. We involve them, when appropriate, in the review of their progress and in setting new goals and challenges.</a:t>
            </a: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457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(thrive)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6" name="Content Placeholder 2"/>
          <p:cNvSpPr txBox="1">
            <a:spLocks/>
          </p:cNvSpPr>
          <p:nvPr/>
        </p:nvSpPr>
        <p:spPr>
          <a:xfrm>
            <a:off x="537555" y="1344404"/>
            <a:ext cx="10019607" cy="2399896"/>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r>
              <a:rPr lang="en-US" sz="1800" i="1" dirty="0">
                <a:solidFill>
                  <a:schemeClr val="bg1"/>
                </a:solidFill>
                <a:latin typeface="Ebrima" panose="02000000000000000000" pitchFamily="2" charset="0"/>
                <a:ea typeface="Ebrima" panose="02000000000000000000" pitchFamily="2" charset="0"/>
                <a:cs typeface="Ebrima" panose="02000000000000000000" pitchFamily="2" charset="0"/>
              </a:rPr>
              <a:t>Thrive at </a:t>
            </a:r>
            <a:r>
              <a:rPr lang="en-US" sz="1800" i="1" dirty="0" err="1">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US" sz="1800" i="1" dirty="0">
                <a:solidFill>
                  <a:schemeClr val="bg1"/>
                </a:solidFill>
                <a:latin typeface="Ebrima" panose="02000000000000000000" pitchFamily="2" charset="0"/>
                <a:ea typeface="Ebrima" panose="02000000000000000000" pitchFamily="2" charset="0"/>
                <a:cs typeface="Ebrima" panose="02000000000000000000" pitchFamily="2" charset="0"/>
              </a:rPr>
              <a:t> Regis is all about being in tune with the child, creating a safe and friendly atmosphere and helping them develop their ‘being’, doing’ and ‘thinking’ </a:t>
            </a:r>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 Regular 1:1 sessions build a good relationship between provider and child, completing child led activities that link to the child’s needs. </a:t>
            </a:r>
          </a:p>
          <a:p>
            <a:pPr marL="0" indent="0" fontAlgn="base">
              <a:buNone/>
            </a:pPr>
            <a:endParaRPr lang="en-US" sz="1800" i="1"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0" indent="0" fontAlgn="base">
              <a:buNone/>
            </a:pPr>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The Thrive Approach is </a:t>
            </a:r>
            <a:r>
              <a:rPr lang="en-GB"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underpinned by science and theory:</a:t>
            </a:r>
            <a:endPar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Attachment Theory</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 Development Theory</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Neuroscience</a:t>
            </a:r>
          </a:p>
          <a:p>
            <a:pPr lvl="0" fontAlgn="base"/>
            <a:r>
              <a:rPr lang="en-US" sz="1800" i="1" dirty="0" smtClean="0">
                <a:solidFill>
                  <a:schemeClr val="bg1"/>
                </a:solidFill>
                <a:latin typeface="Ebrima" panose="02000000000000000000" pitchFamily="2" charset="0"/>
                <a:ea typeface="Ebrima" panose="02000000000000000000" pitchFamily="2" charset="0"/>
                <a:cs typeface="Ebrima" panose="02000000000000000000" pitchFamily="2" charset="0"/>
              </a:rPr>
              <a:t>Play, creativity and the arts</a:t>
            </a:r>
          </a:p>
          <a:p>
            <a:pPr lvl="0" fontAlgn="base"/>
            <a:endParaRPr lang="en-US" sz="18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3"/>
          <a:stretch>
            <a:fillRect/>
          </a:stretch>
        </p:blipFill>
        <p:spPr>
          <a:xfrm>
            <a:off x="8825689" y="4171511"/>
            <a:ext cx="2143125" cy="2143125"/>
          </a:xfrm>
          <a:prstGeom prst="rect">
            <a:avLst/>
          </a:prstGeom>
        </p:spPr>
      </p:pic>
    </p:spTree>
    <p:extLst>
      <p:ext uri="{BB962C8B-B14F-4D97-AF65-F5344CB8AC3E}">
        <p14:creationId xmlns:p14="http://schemas.microsoft.com/office/powerpoint/2010/main" val="123818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attending Thrive can go from being very stressed and upset to happy and relaxed within the session.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increase their age based levels through practical activities and conversation. </a:t>
            </a:r>
          </a:p>
          <a:p>
            <a:pPr marL="0" indent="0">
              <a:buNone/>
            </a:pP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By populating an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emotional development </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checklist, this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pin points whether they need to work on their being, doing or thinking and activities match their current age, with the aim to bring it up to their current age</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comparison checklists, completed when the child is exiting the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programme</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usually show massive progress in all areas.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2513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9634" y="244584"/>
            <a:ext cx="10731644"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(up and under sports)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1520" y="2170170"/>
            <a:ext cx="10237294" cy="1015663"/>
          </a:xfrm>
          <a:prstGeom prst="rect">
            <a:avLst/>
          </a:prstGeom>
        </p:spPr>
        <p:txBody>
          <a:bodyPr wrap="square">
            <a:spAutoFit/>
          </a:bodyPr>
          <a:lstStyle/>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Up and Under provide small groups of selected children with time in which to not only exercise and learn/practice a sport together, but also to work on communication, leadership and turn taking skills.</a:t>
            </a:r>
            <a:endParaRPr lang="en-GB" sz="20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a:picLocks noChangeAspect="1"/>
          </p:cNvPicPr>
          <p:nvPr/>
        </p:nvPicPr>
        <p:blipFill>
          <a:blip r:embed="rId3"/>
          <a:stretch>
            <a:fillRect/>
          </a:stretch>
        </p:blipFill>
        <p:spPr>
          <a:xfrm>
            <a:off x="8029995" y="5102363"/>
            <a:ext cx="3238500" cy="1143000"/>
          </a:xfrm>
          <a:prstGeom prst="rect">
            <a:avLst/>
          </a:prstGeom>
        </p:spPr>
      </p:pic>
    </p:spTree>
    <p:extLst>
      <p:ext uri="{BB962C8B-B14F-4D97-AF65-F5344CB8AC3E}">
        <p14:creationId xmlns:p14="http://schemas.microsoft.com/office/powerpoint/2010/main" val="322485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get a chance to develop key skills in a small group environment.</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can apply those skills back in the classroom or in real life situations.</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416545" y="180018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Teachers can see improvements in their pupils’ leadership, communication and turn taking skills.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On talking to the children, it is clear they enjoy the activities and greatly benefit from the time.</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651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Data </a:t>
            </a:r>
            <a:r>
              <a:rPr lang="en-US" dirty="0" smtClean="0">
                <a:latin typeface="Ebrima" panose="02000000000000000000" pitchFamily="2" charset="0"/>
                <a:ea typeface="Ebrima" panose="02000000000000000000" pitchFamily="2" charset="0"/>
                <a:cs typeface="Ebrima" panose="02000000000000000000" pitchFamily="2" charset="0"/>
              </a:rPr>
              <a:t>(2023/2024 </a:t>
            </a:r>
            <a:r>
              <a:rPr lang="en-US" dirty="0" smtClean="0">
                <a:latin typeface="Ebrima" panose="02000000000000000000" pitchFamily="2" charset="0"/>
                <a:ea typeface="Ebrima" panose="02000000000000000000" pitchFamily="2" charset="0"/>
                <a:cs typeface="Ebrima" panose="02000000000000000000" pitchFamily="2" charset="0"/>
              </a:rPr>
              <a:t>EYFS)</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812888395"/>
              </p:ext>
            </p:extLst>
          </p:nvPr>
        </p:nvGraphicFramePr>
        <p:xfrm>
          <a:off x="1414337" y="2400713"/>
          <a:ext cx="8742297" cy="4095750"/>
        </p:xfrm>
        <a:graphic>
          <a:graphicData uri="http://schemas.openxmlformats.org/drawingml/2006/table">
            <a:tbl>
              <a:tblPr firstRow="1" firstCol="1" bandRow="1"/>
              <a:tblGrid>
                <a:gridCol w="1248195">
                  <a:extLst>
                    <a:ext uri="{9D8B030D-6E8A-4147-A177-3AD203B41FA5}">
                      <a16:colId xmlns:a16="http://schemas.microsoft.com/office/drawing/2014/main" val="1615644619"/>
                    </a:ext>
                  </a:extLst>
                </a:gridCol>
                <a:gridCol w="1249017">
                  <a:extLst>
                    <a:ext uri="{9D8B030D-6E8A-4147-A177-3AD203B41FA5}">
                      <a16:colId xmlns:a16="http://schemas.microsoft.com/office/drawing/2014/main" val="3688973988"/>
                    </a:ext>
                  </a:extLst>
                </a:gridCol>
                <a:gridCol w="1249017">
                  <a:extLst>
                    <a:ext uri="{9D8B030D-6E8A-4147-A177-3AD203B41FA5}">
                      <a16:colId xmlns:a16="http://schemas.microsoft.com/office/drawing/2014/main" val="4106896459"/>
                    </a:ext>
                  </a:extLst>
                </a:gridCol>
                <a:gridCol w="1249017">
                  <a:extLst>
                    <a:ext uri="{9D8B030D-6E8A-4147-A177-3AD203B41FA5}">
                      <a16:colId xmlns:a16="http://schemas.microsoft.com/office/drawing/2014/main" val="1354265203"/>
                    </a:ext>
                  </a:extLst>
                </a:gridCol>
                <a:gridCol w="1249017">
                  <a:extLst>
                    <a:ext uri="{9D8B030D-6E8A-4147-A177-3AD203B41FA5}">
                      <a16:colId xmlns:a16="http://schemas.microsoft.com/office/drawing/2014/main" val="728918928"/>
                    </a:ext>
                  </a:extLst>
                </a:gridCol>
                <a:gridCol w="1249017">
                  <a:extLst>
                    <a:ext uri="{9D8B030D-6E8A-4147-A177-3AD203B41FA5}">
                      <a16:colId xmlns:a16="http://schemas.microsoft.com/office/drawing/2014/main" val="1917570629"/>
                    </a:ext>
                  </a:extLst>
                </a:gridCol>
                <a:gridCol w="1249017">
                  <a:extLst>
                    <a:ext uri="{9D8B030D-6E8A-4147-A177-3AD203B41FA5}">
                      <a16:colId xmlns:a16="http://schemas.microsoft.com/office/drawing/2014/main" val="3503424749"/>
                    </a:ext>
                  </a:extLst>
                </a:gridCol>
              </a:tblGrid>
              <a:tr h="597961">
                <a:tc>
                  <a:txBody>
                    <a:bodyPr/>
                    <a:lstStyle/>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Communication and Language (Prime area)</a:t>
                      </a:r>
                      <a:endParaRPr lang="en-GB" sz="1400" b="1">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endParaRPr lang="en-GB" sz="1100" b="1" dirty="0" smtClean="0">
                        <a:solidFill>
                          <a:srgbClr val="000000"/>
                        </a:solidFill>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100" b="1" dirty="0" smtClean="0">
                          <a:solidFill>
                            <a:srgbClr val="000000"/>
                          </a:solidFill>
                          <a:effectLst/>
                          <a:latin typeface="Ebrima" panose="02000000000000000000" pitchFamily="2" charset="0"/>
                          <a:ea typeface="Ebrima" panose="02000000000000000000" pitchFamily="2" charset="0"/>
                          <a:cs typeface="Ebrima" panose="02000000000000000000" pitchFamily="2" charset="0"/>
                        </a:rPr>
                        <a:t>PSED</a:t>
                      </a:r>
                      <a:endParaRPr lang="en-GB" sz="1400" b="1"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100" b="1" dirty="0">
                          <a:solidFill>
                            <a:srgbClr val="000000"/>
                          </a:solidFill>
                          <a:effectLst/>
                          <a:latin typeface="Ebrima" panose="02000000000000000000" pitchFamily="2" charset="0"/>
                          <a:ea typeface="Ebrima" panose="02000000000000000000" pitchFamily="2" charset="0"/>
                          <a:cs typeface="Ebrima" panose="02000000000000000000" pitchFamily="2" charset="0"/>
                        </a:rPr>
                        <a:t>(Prime area)</a:t>
                      </a:r>
                      <a:endParaRPr lang="en-GB" sz="1400" b="1"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Physical Development (Pr area)</a:t>
                      </a:r>
                      <a:endParaRPr lang="en-GB" sz="1400" b="1">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Literacy </a:t>
                      </a:r>
                      <a:endParaRPr lang="en-GB" sz="1400" b="1">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(Spec area)</a:t>
                      </a:r>
                      <a:endParaRPr lang="en-GB" sz="1400" b="1">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Mathematics </a:t>
                      </a:r>
                      <a:endParaRPr lang="en-GB" sz="1400" b="1">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(Specific area)</a:t>
                      </a:r>
                      <a:endParaRPr lang="en-GB" sz="1400" b="1">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100" b="1">
                          <a:solidFill>
                            <a:srgbClr val="000000"/>
                          </a:solidFill>
                          <a:effectLst/>
                          <a:latin typeface="Ebrima" panose="02000000000000000000" pitchFamily="2" charset="0"/>
                          <a:ea typeface="Ebrima" panose="02000000000000000000" pitchFamily="2" charset="0"/>
                          <a:cs typeface="Ebrima" panose="02000000000000000000" pitchFamily="2" charset="0"/>
                        </a:rPr>
                        <a:t>Understanding the World (Specific area)</a:t>
                      </a:r>
                      <a:endParaRPr lang="en-GB" sz="1400" b="1">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100" b="1" dirty="0">
                          <a:solidFill>
                            <a:srgbClr val="000000"/>
                          </a:solidFill>
                          <a:effectLst/>
                          <a:latin typeface="Ebrima" panose="02000000000000000000" pitchFamily="2" charset="0"/>
                          <a:ea typeface="Ebrima" panose="02000000000000000000" pitchFamily="2" charset="0"/>
                          <a:cs typeface="Ebrima" panose="02000000000000000000" pitchFamily="2" charset="0"/>
                        </a:rPr>
                        <a:t>Expressive arts and design</a:t>
                      </a:r>
                      <a:endParaRPr lang="en-GB" sz="1400" b="1"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100" b="1" dirty="0">
                          <a:solidFill>
                            <a:srgbClr val="000000"/>
                          </a:solidFill>
                          <a:effectLst/>
                          <a:latin typeface="Ebrima" panose="02000000000000000000" pitchFamily="2" charset="0"/>
                          <a:ea typeface="Ebrima" panose="02000000000000000000" pitchFamily="2" charset="0"/>
                          <a:cs typeface="Ebrima" panose="02000000000000000000" pitchFamily="2" charset="0"/>
                        </a:rPr>
                        <a:t>(Specific area)</a:t>
                      </a:r>
                      <a:endParaRPr lang="en-GB" sz="1400" b="1"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039669"/>
                  </a:ext>
                </a:extLst>
              </a:tr>
              <a:tr h="1413823">
                <a:tc>
                  <a:txBody>
                    <a:bodyPr/>
                    <a:lstStyle/>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18/19</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95%</a:t>
                      </a: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PP- 10/11 (91%)</a:t>
                      </a:r>
                      <a:endParaRPr lang="en-GB" sz="140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 </a:t>
                      </a:r>
                      <a:endParaRPr lang="en-GB" sz="14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18/19</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95%</a:t>
                      </a: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PP- 10/11 (91%)</a:t>
                      </a:r>
                      <a:endParaRPr lang="en-GB" sz="140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 </a:t>
                      </a:r>
                      <a:endParaRPr lang="en-GB" sz="14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18/19</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95%</a:t>
                      </a:r>
                    </a:p>
                    <a:p>
                      <a:pPr algn="ctr">
                        <a:lnSpc>
                          <a:spcPct val="125000"/>
                        </a:lnSpc>
                        <a:spcAft>
                          <a:spcPts val="0"/>
                        </a:spcAft>
                      </a:pPr>
                      <a:r>
                        <a:rPr lang="en-GB" sz="1400" dirty="0">
                          <a:solidFill>
                            <a:srgbClr val="7030A0"/>
                          </a:solidFill>
                          <a:effectLst/>
                          <a:latin typeface="Ebrima" panose="02000000000000000000" pitchFamily="2" charset="0"/>
                          <a:ea typeface="Ebrima" panose="02000000000000000000" pitchFamily="2" charset="0"/>
                          <a:cs typeface="Ebrima" panose="02000000000000000000" pitchFamily="2" charset="0"/>
                        </a:rPr>
                        <a:t>PP- 10/11 (91%)</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15/19</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79%</a:t>
                      </a: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PP- 8/11 (73%)</a:t>
                      </a:r>
                      <a:endParaRPr lang="en-GB" sz="140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17/19</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89%</a:t>
                      </a:r>
                    </a:p>
                    <a:p>
                      <a:pPr algn="ctr">
                        <a:lnSpc>
                          <a:spcPct val="125000"/>
                        </a:lnSpc>
                        <a:spcAft>
                          <a:spcPts val="0"/>
                        </a:spcAft>
                      </a:pPr>
                      <a:r>
                        <a:rPr lang="en-GB" sz="1400" dirty="0">
                          <a:solidFill>
                            <a:srgbClr val="7030A0"/>
                          </a:solidFill>
                          <a:effectLst/>
                          <a:latin typeface="Ebrima" panose="02000000000000000000" pitchFamily="2" charset="0"/>
                          <a:ea typeface="Ebrima" panose="02000000000000000000" pitchFamily="2" charset="0"/>
                          <a:cs typeface="Ebrima" panose="02000000000000000000" pitchFamily="2" charset="0"/>
                        </a:rPr>
                        <a:t>PP- 8/9 (82%)</a:t>
                      </a:r>
                      <a:endParaRPr lang="en-GB" sz="14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18/19</a:t>
                      </a: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95%</a:t>
                      </a:r>
                    </a:p>
                    <a:p>
                      <a:pPr algn="ctr">
                        <a:lnSpc>
                          <a:spcPct val="125000"/>
                        </a:lnSpc>
                        <a:spcAft>
                          <a:spcPts val="0"/>
                        </a:spcAft>
                      </a:pPr>
                      <a:r>
                        <a:rPr lang="en-GB" sz="1400">
                          <a:solidFill>
                            <a:srgbClr val="7030A0"/>
                          </a:solidFill>
                          <a:effectLst/>
                          <a:latin typeface="Ebrima" panose="02000000000000000000" pitchFamily="2" charset="0"/>
                          <a:ea typeface="Ebrima" panose="02000000000000000000" pitchFamily="2" charset="0"/>
                          <a:cs typeface="Ebrima" panose="02000000000000000000" pitchFamily="2" charset="0"/>
                        </a:rPr>
                        <a:t>PP- 10/11 (91%)</a:t>
                      </a:r>
                      <a:endParaRPr lang="en-GB" sz="140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19/19</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100%</a:t>
                      </a:r>
                    </a:p>
                    <a:p>
                      <a:pPr algn="ctr">
                        <a:lnSpc>
                          <a:spcPct val="125000"/>
                        </a:lnSpc>
                        <a:spcAft>
                          <a:spcPts val="0"/>
                        </a:spcAft>
                      </a:pPr>
                      <a:r>
                        <a:rPr lang="en-GB" sz="1400" dirty="0">
                          <a:solidFill>
                            <a:srgbClr val="7030A0"/>
                          </a:solidFill>
                          <a:effectLst/>
                          <a:latin typeface="Ebrima" panose="02000000000000000000" pitchFamily="2" charset="0"/>
                          <a:ea typeface="Ebrima" panose="02000000000000000000" pitchFamily="2" charset="0"/>
                          <a:cs typeface="Ebrima" panose="02000000000000000000" pitchFamily="2" charset="0"/>
                        </a:rPr>
                        <a:t>PP- 11/11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922847"/>
                  </a:ext>
                </a:extLst>
              </a:tr>
              <a:tr h="1652402">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G- 12/12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B- 6/7  (86%)</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p>
                      <a:pPr algn="ctr">
                        <a:lnSpc>
                          <a:spcPct val="125000"/>
                        </a:lnSpc>
                        <a:spcAft>
                          <a:spcPts val="0"/>
                        </a:spcAft>
                      </a:pPr>
                      <a:r>
                        <a:rPr lang="en-GB" sz="14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G- 12/12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B- 6/7 (86%)</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G- 12/12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B- 6/7  (86%)</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G- 10/12  (83%)</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B- 5/7  (71%)</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SEN- 1/2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G- 11/12  (92%)</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B- 6/7  (86%)</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G- 12/12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B- 6/7  (86%)</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 </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66CC"/>
                          </a:solidFill>
                          <a:effectLst/>
                          <a:latin typeface="Ebrima" panose="02000000000000000000" pitchFamily="2" charset="0"/>
                          <a:ea typeface="Ebrima" panose="02000000000000000000" pitchFamily="2" charset="0"/>
                          <a:cs typeface="Ebrima" panose="02000000000000000000" pitchFamily="2" charset="0"/>
                        </a:rPr>
                        <a:t>G- 12/12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00B0F0"/>
                          </a:solidFill>
                          <a:effectLst/>
                          <a:latin typeface="Ebrima" panose="02000000000000000000" pitchFamily="2" charset="0"/>
                          <a:ea typeface="Ebrima" panose="02000000000000000000" pitchFamily="2" charset="0"/>
                          <a:cs typeface="Ebrima" panose="02000000000000000000" pitchFamily="2" charset="0"/>
                        </a:rPr>
                        <a:t>B- 7/7  (100%)</a:t>
                      </a:r>
                      <a:endParaRPr lang="en-GB" sz="1400" dirty="0">
                        <a:effectLst/>
                        <a:latin typeface="Ebrima" panose="02000000000000000000" pitchFamily="2" charset="0"/>
                        <a:ea typeface="Ebrima" panose="02000000000000000000" pitchFamily="2" charset="0"/>
                        <a:cs typeface="Ebrima" panose="02000000000000000000" pitchFamily="2" charset="0"/>
                      </a:endParaRPr>
                    </a:p>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SEN- 2/2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815384"/>
                  </a:ext>
                </a:extLst>
              </a:tr>
            </a:tbl>
          </a:graphicData>
        </a:graphic>
      </p:graphicFrame>
      <p:sp>
        <p:nvSpPr>
          <p:cNvPr id="7" name="Rectangle 2"/>
          <p:cNvSpPr>
            <a:spLocks noChangeArrowheads="1"/>
          </p:cNvSpPr>
          <p:nvPr/>
        </p:nvSpPr>
        <p:spPr bwMode="auto">
          <a:xfrm>
            <a:off x="555678" y="1579433"/>
            <a:ext cx="50000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19 </a:t>
            </a:r>
            <a:r>
              <a:rPr kumimoji="0" lang="en-GB" altLang="en-US"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pupils- 15/19 (79%) children achieved </a:t>
            </a:r>
            <a:r>
              <a:rPr kumimoji="0" lang="en-GB" altLang="en-US"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GLOD</a:t>
            </a:r>
            <a:endParaRPr kumimoji="0" lang="en-GB" altLang="en-US"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124752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Data </a:t>
            </a:r>
            <a:r>
              <a:rPr lang="en-US" dirty="0" smtClean="0">
                <a:latin typeface="Ebrima" panose="02000000000000000000" pitchFamily="2" charset="0"/>
                <a:ea typeface="Ebrima" panose="02000000000000000000" pitchFamily="2" charset="0"/>
                <a:cs typeface="Ebrima" panose="02000000000000000000" pitchFamily="2" charset="0"/>
              </a:rPr>
              <a:t>(2022/2023 </a:t>
            </a:r>
            <a:r>
              <a:rPr lang="en-US" dirty="0" smtClean="0">
                <a:latin typeface="Ebrima" panose="02000000000000000000" pitchFamily="2" charset="0"/>
                <a:ea typeface="Ebrima" panose="02000000000000000000" pitchFamily="2" charset="0"/>
                <a:cs typeface="Ebrima" panose="02000000000000000000" pitchFamily="2" charset="0"/>
              </a:rPr>
              <a:t>ks1/ks2</a:t>
            </a:r>
            <a:r>
              <a:rPr lang="en-US" dirty="0" smtClean="0">
                <a:latin typeface="Ebrima" panose="02000000000000000000" pitchFamily="2" charset="0"/>
                <a:ea typeface="Ebrima" panose="02000000000000000000" pitchFamily="2" charset="0"/>
                <a:cs typeface="Ebrima" panose="02000000000000000000" pitchFamily="2" charset="0"/>
              </a:rPr>
              <a:t>)</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2705560312"/>
              </p:ext>
            </p:extLst>
          </p:nvPr>
        </p:nvGraphicFramePr>
        <p:xfrm>
          <a:off x="1747903" y="1730829"/>
          <a:ext cx="8462684" cy="4813175"/>
        </p:xfrm>
        <a:graphic>
          <a:graphicData uri="http://schemas.openxmlformats.org/drawingml/2006/table">
            <a:tbl>
              <a:tblPr firstRow="1" firstCol="1" bandRow="1"/>
              <a:tblGrid>
                <a:gridCol w="910902">
                  <a:extLst>
                    <a:ext uri="{9D8B030D-6E8A-4147-A177-3AD203B41FA5}">
                      <a16:colId xmlns:a16="http://schemas.microsoft.com/office/drawing/2014/main" val="1481425957"/>
                    </a:ext>
                  </a:extLst>
                </a:gridCol>
                <a:gridCol w="1061409">
                  <a:extLst>
                    <a:ext uri="{9D8B030D-6E8A-4147-A177-3AD203B41FA5}">
                      <a16:colId xmlns:a16="http://schemas.microsoft.com/office/drawing/2014/main" val="1483801324"/>
                    </a:ext>
                  </a:extLst>
                </a:gridCol>
                <a:gridCol w="1062123">
                  <a:extLst>
                    <a:ext uri="{9D8B030D-6E8A-4147-A177-3AD203B41FA5}">
                      <a16:colId xmlns:a16="http://schemas.microsoft.com/office/drawing/2014/main" val="846851077"/>
                    </a:ext>
                  </a:extLst>
                </a:gridCol>
                <a:gridCol w="1062123">
                  <a:extLst>
                    <a:ext uri="{9D8B030D-6E8A-4147-A177-3AD203B41FA5}">
                      <a16:colId xmlns:a16="http://schemas.microsoft.com/office/drawing/2014/main" val="2760757903"/>
                    </a:ext>
                  </a:extLst>
                </a:gridCol>
                <a:gridCol w="351067">
                  <a:extLst>
                    <a:ext uri="{9D8B030D-6E8A-4147-A177-3AD203B41FA5}">
                      <a16:colId xmlns:a16="http://schemas.microsoft.com/office/drawing/2014/main" val="1262485353"/>
                    </a:ext>
                  </a:extLst>
                </a:gridCol>
                <a:gridCol w="828690">
                  <a:extLst>
                    <a:ext uri="{9D8B030D-6E8A-4147-A177-3AD203B41FA5}">
                      <a16:colId xmlns:a16="http://schemas.microsoft.com/office/drawing/2014/main" val="1195271290"/>
                    </a:ext>
                  </a:extLst>
                </a:gridCol>
                <a:gridCol w="1062123">
                  <a:extLst>
                    <a:ext uri="{9D8B030D-6E8A-4147-A177-3AD203B41FA5}">
                      <a16:colId xmlns:a16="http://schemas.microsoft.com/office/drawing/2014/main" val="2644211254"/>
                    </a:ext>
                  </a:extLst>
                </a:gridCol>
                <a:gridCol w="472245">
                  <a:extLst>
                    <a:ext uri="{9D8B030D-6E8A-4147-A177-3AD203B41FA5}">
                      <a16:colId xmlns:a16="http://schemas.microsoft.com/office/drawing/2014/main" val="71074072"/>
                    </a:ext>
                  </a:extLst>
                </a:gridCol>
                <a:gridCol w="589879">
                  <a:extLst>
                    <a:ext uri="{9D8B030D-6E8A-4147-A177-3AD203B41FA5}">
                      <a16:colId xmlns:a16="http://schemas.microsoft.com/office/drawing/2014/main" val="1770102875"/>
                    </a:ext>
                  </a:extLst>
                </a:gridCol>
                <a:gridCol w="1062123">
                  <a:extLst>
                    <a:ext uri="{9D8B030D-6E8A-4147-A177-3AD203B41FA5}">
                      <a16:colId xmlns:a16="http://schemas.microsoft.com/office/drawing/2014/main" val="3538222018"/>
                    </a:ext>
                  </a:extLst>
                </a:gridCol>
              </a:tblGrid>
              <a:tr h="325016">
                <a:tc gridSpan="2">
                  <a:txBody>
                    <a:bodyPr/>
                    <a:lstStyle/>
                    <a:p>
                      <a:pPr algn="ctr">
                        <a:lnSpc>
                          <a:spcPct val="125000"/>
                        </a:lnSpc>
                        <a:spcAft>
                          <a:spcPts val="0"/>
                        </a:spcAft>
                      </a:pPr>
                      <a:r>
                        <a:rPr lang="en-GB" sz="1400" b="1" dirty="0">
                          <a:solidFill>
                            <a:schemeClr val="bg1"/>
                          </a:solidFill>
                          <a:effectLst/>
                          <a:latin typeface="Ebrima" panose="02000000000000000000" pitchFamily="2" charset="0"/>
                          <a:ea typeface="Ebrima" panose="02000000000000000000" pitchFamily="2" charset="0"/>
                          <a:cs typeface="Ebrima" panose="02000000000000000000" pitchFamily="2" charset="0"/>
                        </a:rPr>
                        <a:t>GLOD</a:t>
                      </a:r>
                      <a:endPar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8">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4458257"/>
                  </a:ext>
                </a:extLst>
              </a:tr>
              <a:tr h="325016">
                <a:tc gridSpan="2">
                  <a:txBody>
                    <a:bodyPr/>
                    <a:lstStyle/>
                    <a:p>
                      <a:pPr algn="ctr">
                        <a:lnSpc>
                          <a:spcPct val="125000"/>
                        </a:lnSpc>
                        <a:spcAft>
                          <a:spcPts val="0"/>
                        </a:spcAft>
                      </a:pPr>
                      <a:r>
                        <a:rPr lang="en-GB" sz="1400" b="1" dirty="0">
                          <a:solidFill>
                            <a:schemeClr val="bg1"/>
                          </a:solidFill>
                          <a:effectLst/>
                          <a:latin typeface="Ebrima" panose="02000000000000000000" pitchFamily="2" charset="0"/>
                          <a:ea typeface="Ebrima" panose="02000000000000000000" pitchFamily="2" charset="0"/>
                          <a:cs typeface="Ebrima" panose="02000000000000000000" pitchFamily="2" charset="0"/>
                        </a:rPr>
                        <a:t>Phonics</a:t>
                      </a:r>
                      <a:endPar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Yr1-88%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25000"/>
                        </a:lnSpc>
                        <a:spcAft>
                          <a:spcPts val="0"/>
                        </a:spcAft>
                      </a:pPr>
                      <a:r>
                        <a:rPr lang="en-GB" sz="1400" dirty="0" err="1">
                          <a:solidFill>
                            <a:schemeClr val="bg1"/>
                          </a:solidFill>
                          <a:effectLst/>
                          <a:latin typeface="Ebrima" panose="02000000000000000000" pitchFamily="2" charset="0"/>
                          <a:ea typeface="Ebrima" panose="02000000000000000000" pitchFamily="2" charset="0"/>
                          <a:cs typeface="Ebrima" panose="02000000000000000000" pitchFamily="2" charset="0"/>
                        </a:rPr>
                        <a:t>Yr</a:t>
                      </a: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 2 (retakes)-100%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lnSpc>
                          <a:spcPct val="125000"/>
                        </a:lnSpc>
                        <a:spcAft>
                          <a:spcPts val="0"/>
                        </a:spcAft>
                      </a:pPr>
                      <a:r>
                        <a:rPr lang="en-GB" sz="1400" dirty="0" smtClean="0">
                          <a:solidFill>
                            <a:srgbClr val="FF0000"/>
                          </a:solidFill>
                          <a:effectLst/>
                          <a:latin typeface="Ebrima" panose="02000000000000000000" pitchFamily="2" charset="0"/>
                          <a:ea typeface="Ebrima" panose="02000000000000000000" pitchFamily="2" charset="0"/>
                          <a:cs typeface="Ebrima" panose="02000000000000000000" pitchFamily="2" charset="0"/>
                        </a:rPr>
                        <a:t>SEND 80%</a:t>
                      </a:r>
                      <a:endPar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47337085"/>
                  </a:ext>
                </a:extLst>
              </a:tr>
              <a:tr h="628363">
                <a:tc gridSpan="2">
                  <a:txBody>
                    <a:bodyPr/>
                    <a:lstStyle/>
                    <a:p>
                      <a:pPr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Yr 4 X table test*</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8">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75% of the children scored 20 or above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72685984"/>
                  </a:ext>
                </a:extLst>
              </a:tr>
              <a:tr h="650029">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b="1" dirty="0">
                          <a:solidFill>
                            <a:schemeClr val="bg1"/>
                          </a:solidFill>
                          <a:effectLst/>
                          <a:latin typeface="Ebrima" panose="02000000000000000000" pitchFamily="2" charset="0"/>
                          <a:ea typeface="Ebrima" panose="02000000000000000000" pitchFamily="2" charset="0"/>
                          <a:cs typeface="Ebrima" panose="02000000000000000000" pitchFamily="2" charset="0"/>
                        </a:rPr>
                        <a:t>Science %</a:t>
                      </a:r>
                      <a:endPar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b="1" dirty="0">
                          <a:solidFill>
                            <a:schemeClr val="bg1"/>
                          </a:solidFill>
                          <a:effectLst/>
                          <a:latin typeface="Ebrima" panose="02000000000000000000" pitchFamily="2" charset="0"/>
                          <a:ea typeface="Ebrima" panose="02000000000000000000" pitchFamily="2" charset="0"/>
                          <a:cs typeface="Ebrima" panose="02000000000000000000" pitchFamily="2" charset="0"/>
                        </a:rPr>
                        <a:t>Reading %</a:t>
                      </a:r>
                      <a:endPar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Writing%</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Maths%</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GPS%</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Combined%</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056643"/>
                  </a:ext>
                </a:extLst>
              </a:tr>
              <a:tr h="650029">
                <a:tc rowSpan="5">
                  <a:txBody>
                    <a:bodyPr/>
                    <a:lstStyle/>
                    <a:p>
                      <a:pPr marL="71755" marR="71755" algn="ctr">
                        <a:lnSpc>
                          <a:spcPct val="125000"/>
                        </a:lnSpc>
                        <a:spcAft>
                          <a:spcPts val="0"/>
                        </a:spcAft>
                      </a:pPr>
                      <a:r>
                        <a:rPr lang="en-GB" sz="1400" b="1">
                          <a:solidFill>
                            <a:schemeClr val="bg1"/>
                          </a:solidFill>
                          <a:effectLst/>
                          <a:latin typeface="Ebrima" panose="02000000000000000000" pitchFamily="2" charset="0"/>
                          <a:ea typeface="Ebrima" panose="02000000000000000000" pitchFamily="2" charset="0"/>
                          <a:cs typeface="Ebrima" panose="02000000000000000000" pitchFamily="2" charset="0"/>
                        </a:rPr>
                        <a:t>KS2 SATs</a:t>
                      </a:r>
                      <a:endPar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EXS+</a:t>
                      </a:r>
                    </a:p>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(all pupils)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5000"/>
                        </a:lnSpc>
                        <a:spcAft>
                          <a:spcPts val="0"/>
                        </a:spcAft>
                      </a:pPr>
                      <a:r>
                        <a:rPr lang="en-GB" sz="1400" dirty="0" smtClean="0">
                          <a:solidFill>
                            <a:schemeClr val="bg1"/>
                          </a:solidFill>
                          <a:effectLst/>
                          <a:latin typeface="Ebrima" panose="02000000000000000000" pitchFamily="2" charset="0"/>
                          <a:ea typeface="Ebrima" panose="02000000000000000000" pitchFamily="2" charset="0"/>
                          <a:cs typeface="Ebrima" panose="02000000000000000000" pitchFamily="2" charset="0"/>
                        </a:rPr>
                        <a:t>65 </a:t>
                      </a:r>
                      <a:endPar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608314"/>
                  </a:ext>
                </a:extLst>
              </a:tr>
              <a:tr h="457975">
                <a:tc vMerge="1">
                  <a:txBody>
                    <a:bodyPr/>
                    <a:lstStyle/>
                    <a:p>
                      <a:endParaRPr lang="en-GB"/>
                    </a:p>
                  </a:txBody>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EXS+ 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50258"/>
                  </a:ext>
                </a:extLst>
              </a:tr>
              <a:tr h="650029">
                <a:tc vMerge="1">
                  <a:txBody>
                    <a:bodyPr/>
                    <a:lstStyle/>
                    <a:p>
                      <a:endParaRPr lang="en-GB"/>
                    </a:p>
                  </a:txBody>
                  <a:tcPr/>
                </a:tc>
                <a:tc>
                  <a:txBody>
                    <a:bodyPr/>
                    <a:lstStyle/>
                    <a:p>
                      <a:pPr algn="ctr">
                        <a:lnSpc>
                          <a:spcPct val="125000"/>
                        </a:lnSpc>
                        <a:spcAft>
                          <a:spcPts val="0"/>
                        </a:spcAft>
                      </a:pPr>
                      <a:r>
                        <a:rPr lang="en-GB" sz="1400">
                          <a:solidFill>
                            <a:srgbClr val="FF0000"/>
                          </a:solidFill>
                          <a:effectLst/>
                          <a:latin typeface="Ebrima" panose="02000000000000000000" pitchFamily="2" charset="0"/>
                          <a:ea typeface="Ebrima" panose="02000000000000000000" pitchFamily="2" charset="0"/>
                          <a:cs typeface="Ebrima" panose="02000000000000000000" pitchFamily="2" charset="0"/>
                        </a:rPr>
                        <a:t>EXS+ SEND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rgbClr val="FF0000"/>
                          </a:solidFill>
                          <a:effectLst/>
                          <a:latin typeface="Ebrima" panose="02000000000000000000" pitchFamily="2" charset="0"/>
                          <a:ea typeface="Ebrima" panose="02000000000000000000" pitchFamily="2" charset="0"/>
                          <a:cs typeface="Ebrima" panose="02000000000000000000" pitchFamily="2" charset="0"/>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rgbClr val="FF0000"/>
                          </a:solidFill>
                          <a:effectLst/>
                          <a:latin typeface="Ebrima" panose="02000000000000000000" pitchFamily="2" charset="0"/>
                          <a:ea typeface="Ebrima" panose="02000000000000000000" pitchFamily="2" charset="0"/>
                          <a:cs typeface="Ebrima" panose="02000000000000000000" pitchFamily="2" charset="0"/>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rgbClr val="FF0000"/>
                          </a:solidFill>
                          <a:effectLst/>
                          <a:latin typeface="Ebrima" panose="02000000000000000000" pitchFamily="2" charset="0"/>
                          <a:ea typeface="Ebrima" panose="02000000000000000000" pitchFamily="2" charset="0"/>
                          <a:cs typeface="Ebrima" panose="02000000000000000000" pitchFamily="2"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dirty="0">
                          <a:solidFill>
                            <a:srgbClr val="FF0000"/>
                          </a:solidFill>
                          <a:effectLst/>
                          <a:latin typeface="Ebrima" panose="02000000000000000000" pitchFamily="2" charset="0"/>
                          <a:ea typeface="Ebrima" panose="02000000000000000000" pitchFamily="2" charset="0"/>
                          <a:cs typeface="Ebrima" panose="02000000000000000000" pitchFamily="2"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209738"/>
                  </a:ext>
                </a:extLst>
              </a:tr>
              <a:tr h="736700">
                <a:tc vMerge="1">
                  <a:txBody>
                    <a:bodyPr/>
                    <a:lstStyle/>
                    <a:p>
                      <a:endParaRPr lang="en-GB"/>
                    </a:p>
                  </a:txBody>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National</a:t>
                      </a:r>
                    </a:p>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(all pupils)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291249"/>
                  </a:ext>
                </a:extLst>
              </a:tr>
              <a:tr h="390018">
                <a:tc vMerge="1">
                  <a:txBody>
                    <a:bodyPr/>
                    <a:lstStyle/>
                    <a:p>
                      <a:endParaRPr lang="en-GB"/>
                    </a:p>
                  </a:txBody>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GDS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25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r>
                        <a:rPr lang="en-GB" sz="1400">
                          <a:solidFill>
                            <a:schemeClr val="bg1"/>
                          </a:solidFill>
                          <a:effectLst/>
                          <a:latin typeface="Ebrima" panose="02000000000000000000" pitchFamily="2" charset="0"/>
                          <a:ea typeface="Ebrima" panose="02000000000000000000" pitchFamily="2" charset="0"/>
                          <a:cs typeface="Ebrima" panose="02000000000000000000" pitchFamily="2"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50000"/>
                        </a:lnSpc>
                        <a:spcAft>
                          <a:spcPts val="0"/>
                        </a:spcAft>
                      </a:pPr>
                      <a:r>
                        <a:rPr lang="en-GB" sz="1400" dirty="0">
                          <a:solidFill>
                            <a:schemeClr val="bg1"/>
                          </a:solidFill>
                          <a:effectLst/>
                          <a:latin typeface="Ebrima" panose="02000000000000000000" pitchFamily="2" charset="0"/>
                          <a:ea typeface="Ebrima" panose="02000000000000000000" pitchFamily="2" charset="0"/>
                          <a:cs typeface="Ebrima" panose="02000000000000000000" pitchFamily="2"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171742"/>
                  </a:ext>
                </a:extLst>
              </a:tr>
            </a:tbl>
          </a:graphicData>
        </a:graphic>
      </p:graphicFrame>
    </p:spTree>
    <p:extLst>
      <p:ext uri="{BB962C8B-B14F-4D97-AF65-F5344CB8AC3E}">
        <p14:creationId xmlns:p14="http://schemas.microsoft.com/office/powerpoint/2010/main" val="3562982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87" y="-67734"/>
            <a:ext cx="10256610" cy="1507067"/>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Photos/ </a:t>
            </a:r>
            <a:r>
              <a:rPr lang="en-US" dirty="0" err="1" smtClean="0">
                <a:solidFill>
                  <a:schemeClr val="bg1"/>
                </a:solidFill>
                <a:latin typeface="Ebrima" panose="02000000000000000000" pitchFamily="2" charset="0"/>
                <a:ea typeface="Ebrima" panose="02000000000000000000" pitchFamily="2" charset="0"/>
                <a:cs typeface="Ebrima" panose="02000000000000000000" pitchFamily="2" charset="0"/>
              </a:rPr>
              <a:t>regis</a:t>
            </a:r>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 magic moments</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l="37885" t="27232" r="37919" b="29375"/>
          <a:stretch/>
        </p:blipFill>
        <p:spPr>
          <a:xfrm>
            <a:off x="488868" y="1106824"/>
            <a:ext cx="3148148" cy="3174274"/>
          </a:xfrm>
          <a:prstGeom prst="rect">
            <a:avLst/>
          </a:prstGeom>
        </p:spPr>
      </p:pic>
      <p:pic>
        <p:nvPicPr>
          <p:cNvPr id="4" name="Picture 3"/>
          <p:cNvPicPr>
            <a:picLocks noChangeAspect="1"/>
          </p:cNvPicPr>
          <p:nvPr/>
        </p:nvPicPr>
        <p:blipFill rotWithShape="1">
          <a:blip r:embed="rId4"/>
          <a:srcRect l="37886" t="27411" r="37818" b="29553"/>
          <a:stretch/>
        </p:blipFill>
        <p:spPr>
          <a:xfrm>
            <a:off x="3363507" y="3316623"/>
            <a:ext cx="3161211" cy="3148149"/>
          </a:xfrm>
          <a:prstGeom prst="rect">
            <a:avLst/>
          </a:prstGeom>
        </p:spPr>
      </p:pic>
      <p:pic>
        <p:nvPicPr>
          <p:cNvPr id="5" name="Picture 4"/>
          <p:cNvPicPr>
            <a:picLocks noChangeAspect="1"/>
          </p:cNvPicPr>
          <p:nvPr/>
        </p:nvPicPr>
        <p:blipFill rotWithShape="1">
          <a:blip r:embed="rId5"/>
          <a:srcRect l="37885" t="27411" r="37919" b="29732"/>
          <a:stretch/>
        </p:blipFill>
        <p:spPr>
          <a:xfrm>
            <a:off x="6251209" y="1106824"/>
            <a:ext cx="3148148" cy="3135086"/>
          </a:xfrm>
          <a:prstGeom prst="rect">
            <a:avLst/>
          </a:prstGeom>
        </p:spPr>
      </p:pic>
      <p:pic>
        <p:nvPicPr>
          <p:cNvPr id="7" name="Picture 6"/>
          <p:cNvPicPr>
            <a:picLocks noChangeAspect="1"/>
          </p:cNvPicPr>
          <p:nvPr/>
        </p:nvPicPr>
        <p:blipFill rotWithShape="1">
          <a:blip r:embed="rId6"/>
          <a:srcRect l="37968" t="27232" r="37718" b="29640"/>
          <a:stretch/>
        </p:blipFill>
        <p:spPr>
          <a:xfrm>
            <a:off x="8687791" y="3316623"/>
            <a:ext cx="3163587" cy="3154878"/>
          </a:xfrm>
          <a:prstGeom prst="rect">
            <a:avLst/>
          </a:prstGeom>
        </p:spPr>
      </p:pic>
    </p:spTree>
    <p:extLst>
      <p:ext uri="{BB962C8B-B14F-4D97-AF65-F5344CB8AC3E}">
        <p14:creationId xmlns:p14="http://schemas.microsoft.com/office/powerpoint/2010/main" val="692637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5890"/>
            <a:ext cx="8534400" cy="1507067"/>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Final reflection/next steps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684212" y="1961612"/>
            <a:ext cx="10066915" cy="3615267"/>
          </a:xfrm>
        </p:spPr>
        <p:txBody>
          <a:bodyPr>
            <a:normAutofit fontScale="92500" lnSpcReduction="20000"/>
          </a:bodyPr>
          <a:lstStyle/>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This academic year,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have formed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 relationship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with </a:t>
            </a:r>
            <a:r>
              <a:rPr lang="en-GB" i="1" dirty="0" err="1">
                <a:solidFill>
                  <a:schemeClr val="bg1"/>
                </a:solidFill>
                <a:latin typeface="Ebrima" panose="02000000000000000000" pitchFamily="2" charset="0"/>
                <a:ea typeface="Ebrima" panose="02000000000000000000" pitchFamily="2" charset="0"/>
                <a:cs typeface="Ebrima" panose="02000000000000000000" pitchFamily="2" charset="0"/>
              </a:rPr>
              <a:t>Spurgeons</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 and are taking part in the PINS project, both which encourage parental involvement and support for parents with children who have SEND [diagnosed or not].</a:t>
            </a:r>
          </a:p>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have successfully implemented timetables, targets, support and carried out annual reviews for 3 children with EHCPs.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Some children in each class have been taken off their IEPs, as they have closed the gaps in their learning through the additional support.</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We have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good links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with the Behaviour Support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Team, Speech and Language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and an Educational Psychologist and will continue to utilise their services.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In light of the SATs results, we will continue to support the SEND children to achieve the best they can, by introducing daily maths interventions and striving to improve the persistent absence of children [with SEND].</a:t>
            </a:r>
          </a:p>
          <a:p>
            <a:endParaRPr lang="en-GB" dirty="0"/>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669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(Approach to providing support)</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a:spLocks noGrp="1"/>
          </p:cNvSpPr>
          <p:nvPr>
            <p:ph idx="1"/>
          </p:nvPr>
        </p:nvSpPr>
        <p:spPr>
          <a:xfrm>
            <a:off x="1010165" y="2416629"/>
            <a:ext cx="8734726" cy="2459090"/>
          </a:xfrm>
        </p:spPr>
        <p:txBody>
          <a:bodyPr>
            <a:noAutofit/>
          </a:bodyPr>
          <a:lstStyle/>
          <a:p>
            <a:pPr marL="0" indent="0">
              <a:buNone/>
            </a:pP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At </a:t>
            </a:r>
            <a:r>
              <a:rPr lang="en-GB"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Regis, we have many approaches to providing support to our pupils, including:</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Quality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first teaching including highly effective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differentiation.</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Interventions.</a:t>
            </a: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Class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concern/Individual Education Plan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(IEP).</a:t>
            </a:r>
          </a:p>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My Support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Plan.</a:t>
            </a:r>
          </a:p>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Education and Health Care Plan (EHCP)/ Statutory My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Plan.</a:t>
            </a:r>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mj-lt"/>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4867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Implementation </a:t>
            </a:r>
            <a:r>
              <a:rPr lang="en-US" dirty="0" smtClean="0">
                <a:latin typeface="Ebrima" panose="02000000000000000000" pitchFamily="2" charset="0"/>
                <a:ea typeface="Ebrima" panose="02000000000000000000" pitchFamily="2" charset="0"/>
                <a:cs typeface="Ebrima" panose="02000000000000000000" pitchFamily="2" charset="0"/>
              </a:rPr>
              <a:t>(further support)</a:t>
            </a:r>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757221" y="1570147"/>
            <a:ext cx="10515600" cy="4351338"/>
          </a:xfrm>
        </p:spPr>
        <p:txBody>
          <a:bodyPr>
            <a:normAutofit/>
          </a:bodyPr>
          <a:lstStyle/>
          <a:p>
            <a:pPr marL="0" indent="0">
              <a:buNone/>
            </a:pP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At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Corsham</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Regis, we have specially trained Teaching Assistants (TAs) with a wealth of knowledge and resources, which can be used to further aid our pupils, on a short or long term basis: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Time to Talk</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Thrive</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Up and Under sports</a:t>
            </a: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762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678" y="244584"/>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(Quality first teaching)</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555678" y="1344404"/>
            <a:ext cx="10175965" cy="1938992"/>
          </a:xfrm>
          <a:prstGeom prst="rect">
            <a:avLst/>
          </a:prstGeom>
        </p:spPr>
        <p:txBody>
          <a:bodyPr wrap="square">
            <a:spAutoFit/>
          </a:bodyPr>
          <a:lstStyle/>
          <a:p>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The needs of the majority of learners will be met in the classroom. In all classes, teachers are responsible for the teaching and learning of all pupils, including those with SEND. The teacher plans for the activities to be given to the pupils at the appropriate level of need for success and progress to be achieved. If a learner is below age related expectations at half-term, or falls below during the year, then they become ‘Class concern’. The child is then discussed with the </a:t>
            </a:r>
            <a:r>
              <a:rPr lang="en-GB" sz="2000"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SENCo</a:t>
            </a:r>
            <a:r>
              <a:rPr lang="en-GB" sz="2000" i="1" dirty="0">
                <a:solidFill>
                  <a:schemeClr val="bg1"/>
                </a:solidFill>
                <a:latin typeface="Ebrima" panose="02000000000000000000" pitchFamily="2" charset="0"/>
                <a:ea typeface="Ebrima" panose="02000000000000000000" pitchFamily="2" charset="0"/>
                <a:cs typeface="Ebrima" panose="02000000000000000000" pitchFamily="2" charset="0"/>
              </a:rPr>
              <a:t>.</a:t>
            </a:r>
          </a:p>
        </p:txBody>
      </p:sp>
      <p:pic>
        <p:nvPicPr>
          <p:cNvPr id="8" name="Picture 7"/>
          <p:cNvPicPr>
            <a:picLocks noChangeAspect="1"/>
          </p:cNvPicPr>
          <p:nvPr/>
        </p:nvPicPr>
        <p:blipFill>
          <a:blip r:embed="rId3"/>
          <a:stretch>
            <a:fillRect/>
          </a:stretch>
        </p:blipFill>
        <p:spPr>
          <a:xfrm>
            <a:off x="2768389" y="3608750"/>
            <a:ext cx="6090177" cy="2987993"/>
          </a:xfrm>
          <a:prstGeom prst="rect">
            <a:avLst/>
          </a:prstGeom>
        </p:spPr>
      </p:pic>
    </p:spTree>
    <p:extLst>
      <p:ext uri="{BB962C8B-B14F-4D97-AF65-F5344CB8AC3E}">
        <p14:creationId xmlns:p14="http://schemas.microsoft.com/office/powerpoint/2010/main" val="338654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All children receive a high quality education.</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can have Teacher/TA support within the classroom.</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As all children work together, it allows them to learn from each other.</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0"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make the progress within class, as can be seen on </a:t>
            </a:r>
            <a:r>
              <a:rPr lang="en-US" i="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ur trackers.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it is clear they are happier to be supported in the classroom.</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10"/>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756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(interventions)</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55678" y="1462262"/>
            <a:ext cx="10175965" cy="2246769"/>
          </a:xfrm>
          <a:prstGeom prst="rect">
            <a:avLst/>
          </a:prstGeom>
        </p:spPr>
        <p:txBody>
          <a:bodyPr wrap="square">
            <a:spAutoFit/>
          </a:bodyPr>
          <a:lstStyle/>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Sometimes it is necessary for children to do additional interventions, which usually take place in the afternoons, to further support their reading, writing or maths. In these instances, children are taken out of class to work in a small group with a Teacher or TA. These are high quality, short burst activities, that support the current class learning or aid the learning of a target. Some are planned by the Teacher/TA and some are through schemes.</a:t>
            </a:r>
          </a:p>
          <a:p>
            <a:r>
              <a:rPr lang="en-GB" sz="2000" i="1" dirty="0" smtClean="0">
                <a:solidFill>
                  <a:schemeClr val="bg1"/>
                </a:solidFill>
                <a:latin typeface="Ebrima" panose="02000000000000000000" pitchFamily="2" charset="0"/>
                <a:ea typeface="Ebrima" panose="02000000000000000000" pitchFamily="2" charset="0"/>
                <a:cs typeface="Ebrima" panose="02000000000000000000" pitchFamily="2" charset="0"/>
              </a:rPr>
              <a:t>Interventions can also provide emotional, mental health and well being support.</a:t>
            </a:r>
          </a:p>
        </p:txBody>
      </p:sp>
      <p:pic>
        <p:nvPicPr>
          <p:cNvPr id="3" name="Picture 2"/>
          <p:cNvPicPr>
            <a:picLocks noChangeAspect="1"/>
          </p:cNvPicPr>
          <p:nvPr/>
        </p:nvPicPr>
        <p:blipFill>
          <a:blip r:embed="rId3"/>
          <a:stretch>
            <a:fillRect/>
          </a:stretch>
        </p:blipFill>
        <p:spPr>
          <a:xfrm>
            <a:off x="925582" y="4168243"/>
            <a:ext cx="2133600" cy="2143125"/>
          </a:xfrm>
          <a:prstGeom prst="rect">
            <a:avLst/>
          </a:prstGeom>
        </p:spPr>
      </p:pic>
      <p:pic>
        <p:nvPicPr>
          <p:cNvPr id="4" name="Picture 3"/>
          <p:cNvPicPr>
            <a:picLocks noChangeAspect="1"/>
          </p:cNvPicPr>
          <p:nvPr/>
        </p:nvPicPr>
        <p:blipFill>
          <a:blip r:embed="rId4"/>
          <a:stretch>
            <a:fillRect/>
          </a:stretch>
        </p:blipFill>
        <p:spPr>
          <a:xfrm>
            <a:off x="4407279" y="4682160"/>
            <a:ext cx="3238500" cy="1143000"/>
          </a:xfrm>
          <a:prstGeom prst="rect">
            <a:avLst/>
          </a:prstGeom>
        </p:spPr>
      </p:pic>
      <p:pic>
        <p:nvPicPr>
          <p:cNvPr id="10" name="Picture 9"/>
          <p:cNvPicPr>
            <a:picLocks noChangeAspect="1"/>
          </p:cNvPicPr>
          <p:nvPr/>
        </p:nvPicPr>
        <p:blipFill>
          <a:blip r:embed="rId5"/>
          <a:stretch>
            <a:fillRect/>
          </a:stretch>
        </p:blipFill>
        <p:spPr>
          <a:xfrm>
            <a:off x="8993876" y="4171511"/>
            <a:ext cx="2143125" cy="2143125"/>
          </a:xfrm>
          <a:prstGeom prst="rect">
            <a:avLst/>
          </a:prstGeom>
        </p:spPr>
      </p:pic>
    </p:spTree>
    <p:extLst>
      <p:ext uri="{BB962C8B-B14F-4D97-AF65-F5344CB8AC3E}">
        <p14:creationId xmlns:p14="http://schemas.microsoft.com/office/powerpoint/2010/main" val="15879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3148" y="283773"/>
            <a:ext cx="5244231"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Impact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txBox="1">
            <a:spLocks/>
          </p:cNvSpPr>
          <p:nvPr/>
        </p:nvSpPr>
        <p:spPr>
          <a:xfrm>
            <a:off x="383148"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Although we try not to remove the children from class too often, interventions target specific needs and learning that are better provided on a 1:1 or small group basis.</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The children generally enjoy some 1:1 or small group time and it does make an impact on their learning/retention.</a:t>
            </a: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1"/>
          <p:cNvSpPr txBox="1">
            <a:spLocks/>
          </p:cNvSpPr>
          <p:nvPr/>
        </p:nvSpPr>
        <p:spPr>
          <a:xfrm>
            <a:off x="6416545" y="283773"/>
            <a:ext cx="315852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2"/>
          <p:cNvSpPr txBox="1">
            <a:spLocks/>
          </p:cNvSpPr>
          <p:nvPr/>
        </p:nvSpPr>
        <p:spPr>
          <a:xfrm>
            <a:off x="6400770"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8" name="Content Placeholder 2"/>
          <p:cNvSpPr txBox="1">
            <a:spLocks/>
          </p:cNvSpPr>
          <p:nvPr/>
        </p:nvSpPr>
        <p:spPr>
          <a:xfrm>
            <a:off x="6035011" y="1922106"/>
            <a:ext cx="5260006"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Children make progress due to extra interventions and support, which is recorded and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analysed</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for each pupil.</a:t>
            </a:r>
          </a:p>
          <a:p>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On talking to the children, when they have a specific spelling target or tricky area of </a:t>
            </a:r>
            <a:r>
              <a:rPr lang="en-US"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maths</a:t>
            </a:r>
            <a:r>
              <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rPr>
              <a:t> for example, they prefer to work out of class.</a:t>
            </a: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660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 </a:t>
            </a:r>
            <a:r>
              <a:rPr lang="en-US" dirty="0" smtClean="0">
                <a:latin typeface="Ebrima" panose="02000000000000000000" pitchFamily="2" charset="0"/>
                <a:ea typeface="Ebrima" panose="02000000000000000000" pitchFamily="2" charset="0"/>
                <a:cs typeface="Ebrima" panose="02000000000000000000" pitchFamily="2" charset="0"/>
              </a:rPr>
              <a:t>(individual education plan)</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9" name="Content Placeholder 2"/>
          <p:cNvSpPr txBox="1">
            <a:spLocks/>
          </p:cNvSpPr>
          <p:nvPr/>
        </p:nvSpPr>
        <p:spPr>
          <a:xfrm>
            <a:off x="457198" y="1344404"/>
            <a:ext cx="10972801"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If a child continues to work below age-related expectations, despite the Quality First Teaching, an Individual Education Plan (IEP) will be put into place. </a:t>
            </a:r>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An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IEP will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be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generated and monitored by both the class teacher and </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TA, as well as the </a:t>
            </a:r>
            <a:r>
              <a:rPr lang="en-GB" i="1" dirty="0" err="1" smtClean="0">
                <a:solidFill>
                  <a:schemeClr val="bg1"/>
                </a:solidFill>
                <a:latin typeface="Ebrima" panose="02000000000000000000" pitchFamily="2" charset="0"/>
                <a:ea typeface="Ebrima" panose="02000000000000000000" pitchFamily="2" charset="0"/>
                <a:cs typeface="Ebrima" panose="02000000000000000000" pitchFamily="2" charset="0"/>
              </a:rPr>
              <a:t>SENCo</a:t>
            </a:r>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i="1" dirty="0">
                <a:solidFill>
                  <a:schemeClr val="bg1"/>
                </a:solidFill>
                <a:latin typeface="Ebrima" panose="02000000000000000000" pitchFamily="2" charset="0"/>
                <a:ea typeface="Ebrima" panose="02000000000000000000" pitchFamily="2" charset="0"/>
                <a:cs typeface="Ebrima" panose="02000000000000000000" pitchFamily="2" charset="0"/>
              </a:rPr>
              <a:t>Targets are SMART and based on the learner’s needs/gaps. </a:t>
            </a:r>
            <a:endPar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GB" i="1" dirty="0" smtClean="0">
                <a:solidFill>
                  <a:schemeClr val="bg1"/>
                </a:solidFill>
                <a:latin typeface="Ebrima" panose="02000000000000000000" pitchFamily="2" charset="0"/>
                <a:ea typeface="Ebrima" panose="02000000000000000000" pitchFamily="2" charset="0"/>
                <a:cs typeface="Ebrima" panose="02000000000000000000" pitchFamily="2" charset="0"/>
              </a:rPr>
              <a:t>Every 2 weeks, targets are assessed and every 6 weeks they are developed, changed or new approaches set. This includes a meeting to share with parents.</a:t>
            </a:r>
            <a:endParaRPr lang="en-GB"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i="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0" name="Picture 9"/>
          <p:cNvPicPr>
            <a:picLocks noChangeAspect="1"/>
          </p:cNvPicPr>
          <p:nvPr/>
        </p:nvPicPr>
        <p:blipFill rotWithShape="1">
          <a:blip r:embed="rId3"/>
          <a:srcRect l="22424" t="22947" r="21454" b="10268"/>
          <a:stretch/>
        </p:blipFill>
        <p:spPr>
          <a:xfrm>
            <a:off x="1240973" y="3544383"/>
            <a:ext cx="4859381" cy="3251179"/>
          </a:xfrm>
          <a:prstGeom prst="rect">
            <a:avLst/>
          </a:prstGeom>
        </p:spPr>
      </p:pic>
      <p:pic>
        <p:nvPicPr>
          <p:cNvPr id="11" name="Picture 10"/>
          <p:cNvPicPr>
            <a:picLocks noChangeAspect="1"/>
          </p:cNvPicPr>
          <p:nvPr/>
        </p:nvPicPr>
        <p:blipFill rotWithShape="1">
          <a:blip r:embed="rId4"/>
          <a:srcRect l="22223" t="22411" r="20650" b="8482"/>
          <a:stretch/>
        </p:blipFill>
        <p:spPr>
          <a:xfrm>
            <a:off x="6563427" y="3544383"/>
            <a:ext cx="4780158" cy="3251179"/>
          </a:xfrm>
          <a:prstGeom prst="rect">
            <a:avLst/>
          </a:prstGeom>
        </p:spPr>
      </p:pic>
    </p:spTree>
    <p:extLst>
      <p:ext uri="{BB962C8B-B14F-4D97-AF65-F5344CB8AC3E}">
        <p14:creationId xmlns:p14="http://schemas.microsoft.com/office/powerpoint/2010/main" val="3458756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1085</TotalTime>
  <Words>2332</Words>
  <Application>Microsoft Office PowerPoint</Application>
  <PresentationFormat>Widescreen</PresentationFormat>
  <Paragraphs>239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Century Gothic</vt:lpstr>
      <vt:lpstr>Ebrima</vt:lpstr>
      <vt:lpstr>Times New Roman</vt:lpstr>
      <vt:lpstr>Wingdings 3</vt:lpstr>
      <vt:lpstr>Slice</vt:lpstr>
      <vt:lpstr>Subject Leader Impact Report SEND </vt:lpstr>
      <vt:lpstr>Intent</vt:lpstr>
      <vt:lpstr>Implementation (Approach to providing support)</vt:lpstr>
      <vt:lpstr>Implementation (further support)</vt:lpstr>
      <vt:lpstr>PowerPoint Presentation</vt:lpstr>
      <vt:lpstr>PowerPoint Presentation</vt:lpstr>
      <vt:lpstr>provision (interventions)</vt:lpstr>
      <vt:lpstr>PowerPoint Presentation</vt:lpstr>
      <vt:lpstr>provision (individual education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(2023/2024 EYFS)</vt:lpstr>
      <vt:lpstr>Data (2022/2023 ks1/ks2)</vt:lpstr>
      <vt:lpstr>Photos/ regis magic moments</vt:lpstr>
      <vt:lpstr>Final reflection/next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Lauren Randall</cp:lastModifiedBy>
  <cp:revision>77</cp:revision>
  <dcterms:created xsi:type="dcterms:W3CDTF">2023-06-15T10:49:09Z</dcterms:created>
  <dcterms:modified xsi:type="dcterms:W3CDTF">2024-09-25T11:14:46Z</dcterms:modified>
</cp:coreProperties>
</file>