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221"/>
  </p:normalViewPr>
  <p:slideViewPr>
    <p:cSldViewPr snapToGrid="0" snapToObjects="1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038C4-AE2B-D646-9853-8EF06F807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E8187B-B7E0-A042-8F35-D7020E6BD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87B12-907C-9249-BAA2-589A37C42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062-B6F0-6644-8EFF-AD820EC3892B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AB6C4-A23C-AB4D-8C51-1C9E612CE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92F01-6137-AA42-A503-17F6C7BDC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DAC2-0F83-A041-AC67-D4FB199C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4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D8D27-CAC8-5F40-9E9C-3FEA67CB8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DED9A5-0948-F24E-9B82-8FE5DA6E1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50E8A-EF07-1542-9648-1890730AA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062-B6F0-6644-8EFF-AD820EC3892B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20810-8023-EF4E-83FD-2CC9A54E4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19B80-7B76-5B48-BF34-9AD44AAA5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DAC2-0F83-A041-AC67-D4FB199C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51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BCD063-F666-534E-9D1F-6C5527BB7E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AF2A8B-B053-F84F-8842-249F793AC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12167-D2F6-6C41-A668-9F1F9E53D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062-B6F0-6644-8EFF-AD820EC3892B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0BC3B-99F1-714C-A84D-80729C824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7A8E6-0905-E34F-9FCE-A937B1F0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DAC2-0F83-A041-AC67-D4FB199C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D09AF-4F20-6147-88B3-3CF2F19FB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16DA0-B84C-BF48-9705-0BF883B0C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E7B76-87B6-264C-A556-28780B2DC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062-B6F0-6644-8EFF-AD820EC3892B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0BD79-9771-E34A-BFD0-F8CB328D9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44A2C-A5D2-5340-A6B2-A3FC7DF5A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DAC2-0F83-A041-AC67-D4FB199C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3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05246-B4ED-CF45-B13E-B26126679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72E10-CC90-0F48-922F-22694589B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70386-8820-4245-825C-5E6E11F73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062-B6F0-6644-8EFF-AD820EC3892B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CA23F-64CC-F641-8C47-A5EBB2A6F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6F9F4-3D32-7944-9FF0-27F892881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DAC2-0F83-A041-AC67-D4FB199C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10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0BC47-8D5C-DF4A-9706-1457344C6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4360-0FED-8542-B7E4-48270275E6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FC53E-661F-094E-86B4-FD317BB58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FF9C9-ED00-E345-AE0F-639D11B50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062-B6F0-6644-8EFF-AD820EC3892B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F39EA-7FDD-9D4A-99CB-44E80B931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9901F-7A62-5541-ABD2-77B5785A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DAC2-0F83-A041-AC67-D4FB199C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5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F88AD-B962-C649-95B8-3DD4D58F4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57A48-06DE-2241-88C7-A3C0B12C6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FC10CA-B4F1-4B4E-87A5-165C9F27E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1ADAAA-C6EE-5840-A81F-E8C38EAC87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3BAA91-0EBB-4047-A728-9A29BED934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22BD8-7AC2-624F-A0EA-5CEF4EF22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062-B6F0-6644-8EFF-AD820EC3892B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0EAB17-FBFE-0548-A732-6B73E3779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DA9B57-5E2D-9D46-9113-FDA727709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DAC2-0F83-A041-AC67-D4FB199C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95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9C557-9B72-2544-A337-19EA40838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BF4087-1480-C14C-8B10-D812C88C9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062-B6F0-6644-8EFF-AD820EC3892B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B4363-0F3D-1F41-8C6B-A25431622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03F3C-52D5-654C-9FFC-B0C0120EE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DAC2-0F83-A041-AC67-D4FB199C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9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D3A3B3-7B49-9549-AF98-9DFD68672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062-B6F0-6644-8EFF-AD820EC3892B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5D7FC-E6B7-9F40-8594-039A568B2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8FBB4-EB58-A440-A222-BC6F5AEB5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DAC2-0F83-A041-AC67-D4FB199C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5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DCA84-33F3-9C48-BF9F-8D587880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4E8B9-39E2-D743-991A-69AAA120F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D7F0D5-75C7-F547-B542-D9E2EAE07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58C7CB-068F-C54F-BACC-5D151663C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062-B6F0-6644-8EFF-AD820EC3892B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42B56-688E-E24D-ADF1-6909453FF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5C836-94BA-3B46-86C9-4411650D7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DAC2-0F83-A041-AC67-D4FB199C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4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3F2E8-DE3D-AF47-A3A6-13E055670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05FC4-48F6-F14D-8B33-F9353BE257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C6B205-C037-2141-B686-859254AED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B1E52-BE79-A941-B861-856953701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AF062-B6F0-6644-8EFF-AD820EC3892B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3547D-1CF5-1A47-8236-DE2783125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FE396-B2CE-CE46-B5CF-7E8FB77E2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4DAC2-0F83-A041-AC67-D4FB199C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1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7E03F9-EAF0-A74C-A4BA-70D225925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97E7E6-D4F4-7149-9E94-584CD5675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AF715-E9EE-374E-827B-2F0CF1B59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AF062-B6F0-6644-8EFF-AD820EC3892B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81E2-3FA8-6743-95EF-0536F2C1E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4BB86-3896-B845-94EA-1818ED7AC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4DAC2-0F83-A041-AC67-D4FB199C0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CEAE0DC-8125-0840-849D-FE0F657A90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104419"/>
              </p:ext>
            </p:extLst>
          </p:nvPr>
        </p:nvGraphicFramePr>
        <p:xfrm>
          <a:off x="7756259" y="689114"/>
          <a:ext cx="4320207" cy="268744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20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527">
                <a:tc>
                  <a:txBody>
                    <a:bodyPr/>
                    <a:lstStyle/>
                    <a:p>
                      <a:pPr algn="ctr"/>
                      <a:r>
                        <a:rPr lang="en-GB" altLang="en-GB" sz="2000" dirty="0" smtClean="0">
                          <a:solidFill>
                            <a:schemeClr val="tx1"/>
                          </a:solidFill>
                          <a:latin typeface="Sassoon Primary" pitchFamily="50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Interesting</a:t>
                      </a:r>
                      <a:r>
                        <a:rPr lang="en-GB" altLang="en-GB" sz="2000" baseline="0" dirty="0" smtClean="0">
                          <a:solidFill>
                            <a:schemeClr val="tx1"/>
                          </a:solidFill>
                          <a:latin typeface="Sassoon Primary" pitchFamily="50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Facts</a:t>
                      </a:r>
                      <a:endParaRPr lang="en-GB" altLang="en-GB" sz="2000" dirty="0">
                        <a:solidFill>
                          <a:schemeClr val="tx1"/>
                        </a:solidFill>
                        <a:latin typeface="Sassoon Primary" pitchFamily="50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74295" marR="74295" marT="37148" marB="37148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338">
                <a:tc>
                  <a:txBody>
                    <a:bodyPr/>
                    <a:lstStyle/>
                    <a:p>
                      <a:endParaRPr lang="en-GB" sz="2000" dirty="0">
                        <a:latin typeface="Sassoon Primary" pitchFamily="50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670">
                <a:tc>
                  <a:txBody>
                    <a:bodyPr/>
                    <a:lstStyle/>
                    <a:p>
                      <a:endParaRPr lang="en-GB" sz="1600" dirty="0">
                        <a:latin typeface="Sassoon Primary" pitchFamily="50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490524"/>
                  </a:ext>
                </a:extLst>
              </a:tr>
              <a:tr h="184336">
                <a:tc>
                  <a:txBody>
                    <a:bodyPr/>
                    <a:lstStyle/>
                    <a:p>
                      <a:endParaRPr lang="en-GB" sz="1400" b="0" u="sng" dirty="0">
                        <a:solidFill>
                          <a:schemeClr val="tx1"/>
                        </a:solidFill>
                        <a:latin typeface="Sassoon Primary" pitchFamily="50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336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  <a:latin typeface="Sassoon Primary" pitchFamily="50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509847"/>
                  </a:ext>
                </a:extLst>
              </a:tr>
              <a:tr h="184336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  <a:latin typeface="Sassoon Primary" pitchFamily="50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336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  <a:latin typeface="Sassoon Primary" pitchFamily="50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348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  <a:latin typeface="Sassoon Primary" pitchFamily="50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 smtClean="0">
                        <a:solidFill>
                          <a:schemeClr val="tx1"/>
                        </a:solidFill>
                        <a:latin typeface="Sassoon Primary" pitchFamily="50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418438"/>
                  </a:ext>
                </a:extLst>
              </a:tr>
              <a:tr h="361796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  <a:latin typeface="Sassoon Primary" pitchFamily="50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783585"/>
              </p:ext>
            </p:extLst>
          </p:nvPr>
        </p:nvGraphicFramePr>
        <p:xfrm>
          <a:off x="1" y="646342"/>
          <a:ext cx="4367502" cy="621481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6727">
                  <a:extLst>
                    <a:ext uri="{9D8B030D-6E8A-4147-A177-3AD203B41FA5}">
                      <a16:colId xmlns:a16="http://schemas.microsoft.com/office/drawing/2014/main" val="3852015344"/>
                    </a:ext>
                  </a:extLst>
                </a:gridCol>
                <a:gridCol w="4060775">
                  <a:extLst>
                    <a:ext uri="{9D8B030D-6E8A-4147-A177-3AD203B41FA5}">
                      <a16:colId xmlns:a16="http://schemas.microsoft.com/office/drawing/2014/main" val="1546920341"/>
                    </a:ext>
                  </a:extLst>
                </a:gridCol>
              </a:tblGrid>
              <a:tr h="42256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Sassoon Primary" pitchFamily="50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Skills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Sassoon Primary" pitchFamily="50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&amp; Knowledge</a:t>
                      </a:r>
                      <a:endParaRPr lang="en-GB" sz="2000" dirty="0">
                        <a:solidFill>
                          <a:schemeClr val="tx1"/>
                        </a:solidFill>
                        <a:latin typeface="Sassoon Primary" pitchFamily="50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526271"/>
                  </a:ext>
                </a:extLst>
              </a:tr>
              <a:tr h="91112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I use symbols to represent a simple circuit in a diagram?</a:t>
                      </a:r>
                    </a:p>
                    <a:p>
                      <a:endParaRPr lang="en-GB" sz="1400" b="1" dirty="0">
                        <a:latin typeface="Sassoon Primary" pitchFamily="50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527286"/>
                  </a:ext>
                </a:extLst>
              </a:tr>
              <a:tr h="1171023"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can I construct a simple series electrical circuit that uses a switch, bulb and buzzer? </a:t>
                      </a:r>
                    </a:p>
                    <a:p>
                      <a:endParaRPr lang="en-GB" sz="1400" b="1" dirty="0">
                        <a:latin typeface="Sassoon Primary" pitchFamily="50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217813"/>
                  </a:ext>
                </a:extLst>
              </a:tr>
              <a:tr h="1171023"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I identify and explore the properties of good common conductors and insulators?</a:t>
                      </a:r>
                    </a:p>
                    <a:p>
                      <a:endParaRPr lang="en-GB" sz="1400" b="1" dirty="0">
                        <a:latin typeface="Sassoon Primary" pitchFamily="50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954240"/>
                  </a:ext>
                </a:extLst>
              </a:tr>
              <a:tr h="1359308"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I associate the brightness of a lamp or the volume of a buzzer with the number and voltage of cells used in a circuit?</a:t>
                      </a:r>
                    </a:p>
                    <a:p>
                      <a:endParaRPr lang="en-GB" sz="1400" b="1" dirty="0">
                        <a:latin typeface="Sassoon Primary" pitchFamily="50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945055"/>
                  </a:ext>
                </a:extLst>
              </a:tr>
              <a:tr h="1137002"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I compare and give reasons for variations on how components function?</a:t>
                      </a:r>
                      <a:endParaRPr lang="en-GB" sz="1400" b="1" dirty="0">
                        <a:latin typeface="Sassoon Primary" pitchFamily="50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312034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991581"/>
              </p:ext>
            </p:extLst>
          </p:nvPr>
        </p:nvGraphicFramePr>
        <p:xfrm>
          <a:off x="4375995" y="646342"/>
          <a:ext cx="3322496" cy="4533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653">
                  <a:extLst>
                    <a:ext uri="{9D8B030D-6E8A-4147-A177-3AD203B41FA5}">
                      <a16:colId xmlns:a16="http://schemas.microsoft.com/office/drawing/2014/main" val="3816638864"/>
                    </a:ext>
                  </a:extLst>
                </a:gridCol>
                <a:gridCol w="2128843">
                  <a:extLst>
                    <a:ext uri="{9D8B030D-6E8A-4147-A177-3AD203B41FA5}">
                      <a16:colId xmlns:a16="http://schemas.microsoft.com/office/drawing/2014/main" val="2330725310"/>
                    </a:ext>
                  </a:extLst>
                </a:gridCol>
              </a:tblGrid>
              <a:tr h="385466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  <a:latin typeface="Sassoon Primary" pitchFamily="50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Key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Sassoon Primary" pitchFamily="50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Vocabulary</a:t>
                      </a:r>
                      <a:endParaRPr lang="en-GB" dirty="0">
                        <a:solidFill>
                          <a:schemeClr val="tx1"/>
                        </a:solidFill>
                        <a:latin typeface="Sassoon Primary" pitchFamily="50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523418"/>
                  </a:ext>
                </a:extLst>
              </a:tr>
              <a:tr h="1915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Terminal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Point of connection for closing an electric circuit.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828300"/>
                  </a:ext>
                </a:extLst>
              </a:tr>
              <a:tr h="1915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/>
                        <a:t>battery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/>
                        <a:t>A container or one or more cells that is used to generate a </a:t>
                      </a:r>
                      <a:r>
                        <a:rPr lang="en-GB" sz="1000" dirty="0" err="1" smtClean="0"/>
                        <a:t>current.bulb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364103"/>
                  </a:ext>
                </a:extLst>
              </a:tr>
              <a:tr h="2120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Voltage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33550" algn="l"/>
                        </a:tabLs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Force of an electrical current.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97924"/>
                  </a:ext>
                </a:extLst>
              </a:tr>
              <a:tr h="2891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/>
                        <a:t>electrons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33550" algn="l"/>
                        </a:tabLst>
                      </a:pPr>
                      <a:r>
                        <a:rPr lang="en-GB" sz="1000" dirty="0" smtClean="0"/>
                        <a:t>Very small particles that travel around an electric circuit and carry energy.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232395"/>
                  </a:ext>
                </a:extLst>
              </a:tr>
              <a:tr h="2034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/>
                        <a:t>resistance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33550" algn="l"/>
                        </a:tabLst>
                      </a:pPr>
                      <a:r>
                        <a:rPr lang="en-GB" sz="1000" dirty="0" smtClean="0"/>
                        <a:t>A measure of the difficulty of passing an electric current through a conductor. The more resistance in a circuit, the less electricity will flow through.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844290"/>
                  </a:ext>
                </a:extLst>
              </a:tr>
              <a:tr h="2034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/>
                        <a:t>switch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33550" algn="l"/>
                        </a:tabLst>
                      </a:pPr>
                      <a:r>
                        <a:rPr lang="en-GB" sz="1000" dirty="0" smtClean="0"/>
                        <a:t>A device used for making and breaking the connection in an electrical circuit.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138314"/>
                  </a:ext>
                </a:extLst>
              </a:tr>
              <a:tr h="2034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/>
                        <a:t>static electricity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33550" algn="l"/>
                        </a:tabLst>
                      </a:pPr>
                      <a:r>
                        <a:rPr lang="en-GB" sz="1000" dirty="0" smtClean="0"/>
                        <a:t>A stationary electric charge, typically produced by friction, which causes sparks, crackling or the attraction of dust.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47413"/>
                  </a:ext>
                </a:extLst>
              </a:tr>
              <a:tr h="2034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/>
                        <a:t>filament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33550" algn="l"/>
                        </a:tabLst>
                      </a:pPr>
                      <a:r>
                        <a:rPr lang="en-GB" sz="1000" dirty="0" smtClean="0"/>
                        <a:t>A conducting wire or thread with a high melting point which forms part of an electrical bulb.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108266"/>
                  </a:ext>
                </a:extLst>
              </a:tr>
              <a:tr h="1968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Current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Flow of electrical charge.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759811"/>
                  </a:ext>
                </a:extLst>
              </a:tr>
              <a:tr h="5289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Bulb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electric bulb refers to an electric lamp which consists of a translucent or transparent glass housing.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753281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6524" y="0"/>
            <a:ext cx="662953" cy="5830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05877" y="98475"/>
            <a:ext cx="7805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>
                <a:latin typeface="Ebrim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latin typeface="Sassoon Primary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1826" y="98471"/>
            <a:ext cx="7527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What </a:t>
            </a:r>
            <a:r>
              <a:rPr lang="en-GB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does electricity need to work?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7593" t="11981" r="6611" b="45120"/>
          <a:stretch/>
        </p:blipFill>
        <p:spPr>
          <a:xfrm>
            <a:off x="7756258" y="2888974"/>
            <a:ext cx="4377975" cy="16440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7934" t="52174" r="57334" b="11111"/>
          <a:stretch/>
        </p:blipFill>
        <p:spPr>
          <a:xfrm>
            <a:off x="7756258" y="4444152"/>
            <a:ext cx="4435741" cy="24715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4069" y="98475"/>
            <a:ext cx="932921" cy="5247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17305" t="3126" r="13130" b="19339"/>
          <a:stretch/>
        </p:blipFill>
        <p:spPr>
          <a:xfrm>
            <a:off x="4400291" y="5223741"/>
            <a:ext cx="3413166" cy="16342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7902" y="62015"/>
            <a:ext cx="932921" cy="5247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l="36861" t="34758" r="38084" b="35810"/>
          <a:stretch/>
        </p:blipFill>
        <p:spPr>
          <a:xfrm>
            <a:off x="7756259" y="1099930"/>
            <a:ext cx="4303723" cy="17582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2035" y="98475"/>
            <a:ext cx="233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assoon Primary" pitchFamily="50" charset="0"/>
              </a:rPr>
              <a:t>Year 6 Summer 5</a:t>
            </a:r>
            <a:endParaRPr lang="en-GB" dirty="0">
              <a:latin typeface="Sassoon Primar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8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2640</TotalTime>
  <Words>253</Words>
  <Application>Microsoft Office PowerPoint</Application>
  <PresentationFormat>Widescreen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Ebrima</vt:lpstr>
      <vt:lpstr>Sassoon Primary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Doe</dc:creator>
  <cp:lastModifiedBy>Abi Doe</cp:lastModifiedBy>
  <cp:revision>68</cp:revision>
  <cp:lastPrinted>2024-03-28T12:05:36Z</cp:lastPrinted>
  <dcterms:created xsi:type="dcterms:W3CDTF">2021-01-14T10:49:57Z</dcterms:created>
  <dcterms:modified xsi:type="dcterms:W3CDTF">2024-03-28T12:13:29Z</dcterms:modified>
</cp:coreProperties>
</file>