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21"/>
  </p:normalViewPr>
  <p:slideViewPr>
    <p:cSldViewPr snapToGrid="0" snapToObjects="1">
      <p:cViewPr varScale="1">
        <p:scale>
          <a:sx n="72" d="100"/>
          <a:sy n="72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038C4-AE2B-D646-9853-8EF06F807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8187B-B7E0-A042-8F35-D7020E6BD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87B12-907C-9249-BAA2-589A37C4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AB6C4-A23C-AB4D-8C51-1C9E612C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92F01-6137-AA42-A503-17F6C7BD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4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8D27-CAC8-5F40-9E9C-3FEA67CB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DED9A5-0948-F24E-9B82-8FE5DA6E1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50E8A-EF07-1542-9648-1890730A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20810-8023-EF4E-83FD-2CC9A54E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19B80-7B76-5B48-BF34-9AD44AAA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5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BCD063-F666-534E-9D1F-6C5527BB7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AF2A8B-B053-F84F-8842-249F793AC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12167-D2F6-6C41-A668-9F1F9E53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0BC3B-99F1-714C-A84D-80729C82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7A8E6-0905-E34F-9FCE-A937B1F0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D09AF-4F20-6147-88B3-3CF2F19F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16DA0-B84C-BF48-9705-0BF883B0C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E7B76-87B6-264C-A556-28780B2D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0BD79-9771-E34A-BFD0-F8CB328D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44A2C-A5D2-5340-A6B2-A3FC7DF5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3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05246-B4ED-CF45-B13E-B26126679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72E10-CC90-0F48-922F-22694589B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70386-8820-4245-825C-5E6E11F7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CA23F-64CC-F641-8C47-A5EBB2A6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6F9F4-3D32-7944-9FF0-27F89288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1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BC47-8D5C-DF4A-9706-1457344C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4360-0FED-8542-B7E4-48270275E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FC53E-661F-094E-86B4-FD317BB58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FF9C9-ED00-E345-AE0F-639D11B50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F39EA-7FDD-9D4A-99CB-44E80B93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9901F-7A62-5541-ABD2-77B5785A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5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88AD-B962-C649-95B8-3DD4D58F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57A48-06DE-2241-88C7-A3C0B12C6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C10CA-B4F1-4B4E-87A5-165C9F27E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ADAAA-C6EE-5840-A81F-E8C38EAC8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BAA91-0EBB-4047-A728-9A29BED93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22BD8-7AC2-624F-A0EA-5CEF4EF22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0EAB17-FBFE-0548-A732-6B73E3779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DA9B57-5E2D-9D46-9113-FDA72770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9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C557-9B72-2544-A337-19EA40838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F4087-1480-C14C-8B10-D812C88C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B4363-0F3D-1F41-8C6B-A2543162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03F3C-52D5-654C-9FFC-B0C0120EE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9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D3A3B3-7B49-9549-AF98-9DFD68672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5D7FC-E6B7-9F40-8594-039A568B2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58FBB4-EB58-A440-A222-BC6F5AEB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CA84-33F3-9C48-BF9F-8D587880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4E8B9-39E2-D743-991A-69AAA120F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7F0D5-75C7-F547-B542-D9E2EAE07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8C7CB-068F-C54F-BACC-5D151663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42B56-688E-E24D-ADF1-6909453FF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5C836-94BA-3B46-86C9-4411650D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4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3F2E8-DE3D-AF47-A3A6-13E055670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205FC4-48F6-F14D-8B33-F9353BE25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6B205-C037-2141-B686-859254AED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B1E52-BE79-A941-B861-85695370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3547D-1CF5-1A47-8236-DE2783125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FE396-B2CE-CE46-B5CF-7E8FB77E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1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7E03F9-EAF0-A74C-A4BA-70D225925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7E7E6-D4F4-7149-9E94-584CD5675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F715-E9EE-374E-827B-2F0CF1B59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F062-B6F0-6644-8EFF-AD820EC3892B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781E2-3FA8-6743-95EF-0536F2C1E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4BB86-3896-B845-94EA-1818ED7AC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DAC2-0F83-A041-AC67-D4FB199C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C135E1-6AA8-6444-918F-D8B53951D723}"/>
              </a:ext>
            </a:extLst>
          </p:cNvPr>
          <p:cNvSpPr txBox="1"/>
          <p:nvPr/>
        </p:nvSpPr>
        <p:spPr>
          <a:xfrm>
            <a:off x="112543" y="98474"/>
            <a:ext cx="4128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Sassoon Primary" pitchFamily="50" charset="0"/>
                <a:ea typeface="Ebrima" panose="02000000000000000000" pitchFamily="2" charset="0"/>
                <a:cs typeface="Ebrima" panose="02000000000000000000" pitchFamily="2" charset="0"/>
              </a:rPr>
              <a:t>Year 6 Spring 4</a:t>
            </a:r>
            <a:endParaRPr lang="en-US" sz="1600" b="1" dirty="0">
              <a:latin typeface="Sassoon Primary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CEAE0DC-8125-0840-849D-FE0F657A9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568090"/>
              </p:ext>
            </p:extLst>
          </p:nvPr>
        </p:nvGraphicFramePr>
        <p:xfrm>
          <a:off x="7756259" y="689113"/>
          <a:ext cx="4320207" cy="61688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0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436">
                <a:tc>
                  <a:txBody>
                    <a:bodyPr/>
                    <a:lstStyle/>
                    <a:p>
                      <a:pPr algn="ctr"/>
                      <a:r>
                        <a:rPr lang="en-GB" altLang="en-GB" sz="2000" dirty="0" smtClean="0">
                          <a:solidFill>
                            <a:schemeClr val="tx1"/>
                          </a:solidFill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Interesting</a:t>
                      </a:r>
                      <a:r>
                        <a:rPr lang="en-GB" altLang="en-GB" sz="2000" baseline="0" dirty="0" smtClean="0">
                          <a:solidFill>
                            <a:schemeClr val="tx1"/>
                          </a:solidFill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Facts</a:t>
                      </a:r>
                      <a:endParaRPr lang="en-GB" altLang="en-GB" sz="2000" dirty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74295" marR="74295" marT="37148" marB="37148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Corsham is a historic market town.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endParaRPr lang="en-GB" sz="2000" dirty="0"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087">
                <a:tc>
                  <a:txBody>
                    <a:bodyPr/>
                    <a:lstStyle/>
                    <a:p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Sassoon Primary" pitchFamily="50" charset="0"/>
                          <a:ea typeface="+mn-ea"/>
                          <a:cs typeface="+mn-cs"/>
                        </a:rPr>
                        <a:t>Surrounded by glorious countryside with a heritage High Street featuring golden Georgian buildings.</a:t>
                      </a:r>
                      <a:endParaRPr lang="en-GB" sz="1600" dirty="0"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90524"/>
                  </a:ext>
                </a:extLst>
              </a:tr>
              <a:tr h="334619">
                <a:tc>
                  <a:txBody>
                    <a:bodyPr/>
                    <a:lstStyle/>
                    <a:p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It is at the south-eastern edge of the Cotswolds.</a:t>
                      </a:r>
                      <a:endParaRPr lang="en-GB" sz="1400" b="0" u="sng" dirty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90">
                <a:tc>
                  <a:txBody>
                    <a:bodyPr/>
                    <a:lstStyle/>
                    <a:p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Historically, Corsham was a centre for agriculture and later, the </a:t>
                      </a:r>
                      <a:r>
                        <a:rPr lang="en-GB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wool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 industry.</a:t>
                      </a:r>
                      <a:endParaRPr lang="en-GB" sz="1400" dirty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487390">
                <a:tc>
                  <a:txBody>
                    <a:bodyPr/>
                    <a:lstStyle/>
                    <a:p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Corsham</a:t>
                      </a:r>
                      <a:r>
                        <a:rPr lang="en-GB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Court 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parks were landscaped by Capability Brown.</a:t>
                      </a:r>
                      <a:endParaRPr lang="en-GB" sz="1400" dirty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90">
                <a:tc>
                  <a:txBody>
                    <a:bodyPr/>
                    <a:lstStyle/>
                    <a:p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The town is referred to in the </a:t>
                      </a:r>
                      <a:r>
                        <a:rPr lang="en-GB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Domesday book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 as </a:t>
                      </a:r>
                      <a:r>
                        <a:rPr lang="en-GB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Cosseham.</a:t>
                      </a:r>
                      <a:endParaRPr lang="en-GB" sz="1400" dirty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087">
                <a:tc>
                  <a:txBody>
                    <a:bodyPr/>
                    <a:lstStyle/>
                    <a:p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Corsham appears to derive its name from </a:t>
                      </a:r>
                      <a:r>
                        <a:rPr lang="en-GB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Cosa's hām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"ham" being Old English for homestead, or village.</a:t>
                      </a:r>
                      <a:endParaRPr lang="en-GB" sz="1400" dirty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During the </a:t>
                      </a:r>
                      <a:r>
                        <a:rPr lang="en-GB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Second World War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 and the </a:t>
                      </a:r>
                      <a:r>
                        <a:rPr lang="en-GB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Cold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War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 it became a major administrative and manufacturing centre for the Ministry of Defence.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418438"/>
                  </a:ext>
                </a:extLst>
              </a:tr>
              <a:tr h="974782">
                <a:tc>
                  <a:txBody>
                    <a:bodyPr/>
                    <a:lstStyle/>
                    <a:p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There is evidence that the town had been known as "Corsham Regis" due to its association with</a:t>
                      </a:r>
                      <a:r>
                        <a:rPr lang="en-GB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the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 </a:t>
                      </a:r>
                      <a:r>
                        <a:rPr lang="en-GB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anglo-saxon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 </a:t>
                      </a:r>
                      <a:r>
                        <a:rPr lang="en-GB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Ethelred of Wessex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and this name remains the</a:t>
                      </a:r>
                      <a:r>
                        <a:rPr lang="en-GB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name of our 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primary school</a:t>
                      </a:r>
                      <a:endParaRPr lang="en-GB" sz="1400" dirty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625884"/>
              </p:ext>
            </p:extLst>
          </p:nvPr>
        </p:nvGraphicFramePr>
        <p:xfrm>
          <a:off x="0" y="1888411"/>
          <a:ext cx="4465983" cy="48569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3643">
                  <a:extLst>
                    <a:ext uri="{9D8B030D-6E8A-4147-A177-3AD203B41FA5}">
                      <a16:colId xmlns:a16="http://schemas.microsoft.com/office/drawing/2014/main" val="3852015344"/>
                    </a:ext>
                  </a:extLst>
                </a:gridCol>
                <a:gridCol w="4152340">
                  <a:extLst>
                    <a:ext uri="{9D8B030D-6E8A-4147-A177-3AD203B41FA5}">
                      <a16:colId xmlns:a16="http://schemas.microsoft.com/office/drawing/2014/main" val="1546920341"/>
                    </a:ext>
                  </a:extLst>
                </a:gridCol>
              </a:tblGrid>
              <a:tr h="4073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Skills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&amp; Knowledge</a:t>
                      </a:r>
                      <a:endParaRPr lang="en-GB" sz="2000" dirty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26271"/>
                  </a:ext>
                </a:extLst>
              </a:tr>
              <a:tr h="878277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What have been the most significant and impactful changes in Corsham since 1066 – why?</a:t>
                      </a:r>
                      <a:endParaRPr lang="en-GB" sz="1400" b="1" dirty="0"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27286"/>
                  </a:ext>
                </a:extLst>
              </a:tr>
              <a:tr h="751996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How could you describe life in Corsham in medieval times and how this has changed through time?</a:t>
                      </a:r>
                      <a:endParaRPr lang="en-GB" sz="1400" b="1" dirty="0"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217813"/>
                  </a:ext>
                </a:extLst>
              </a:tr>
              <a:tr h="971328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Can I select suitable sources of evidence, give reasons for my choices as well as use</a:t>
                      </a:r>
                      <a:r>
                        <a:rPr lang="en-GB" sz="1400" b="1" baseline="0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these</a:t>
                      </a:r>
                      <a:r>
                        <a:rPr lang="en-GB" sz="1400" b="1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sources to form testable hypotheses about the past?</a:t>
                      </a:r>
                      <a:endParaRPr lang="en-GB" sz="1400" b="1" dirty="0"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954240"/>
                  </a:ext>
                </a:extLst>
              </a:tr>
              <a:tr h="751996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What sources of evidence would be suitable for deducing</a:t>
                      </a:r>
                      <a:r>
                        <a:rPr lang="en-GB" sz="1400" b="1" baseline="0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information about </a:t>
                      </a:r>
                      <a:r>
                        <a:rPr lang="en-GB" sz="1400" b="1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Corsham in the past?</a:t>
                      </a:r>
                      <a:endParaRPr lang="en-GB" sz="1400" b="1" dirty="0"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45055"/>
                  </a:ext>
                </a:extLst>
              </a:tr>
              <a:tr h="1096017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How could you use maps, atlases and globes to locate biomes,</a:t>
                      </a:r>
                      <a:r>
                        <a:rPr lang="en-GB" sz="1400" b="1" baseline="0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sz="1400" b="1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countries and describe their features?</a:t>
                      </a:r>
                      <a:endParaRPr lang="en-GB" sz="1400" b="1" dirty="0"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31203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2543" y="583080"/>
            <a:ext cx="7507457" cy="110799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 </a:t>
            </a:r>
            <a:r>
              <a:rPr lang="en-GB" sz="1600" dirty="0">
                <a:latin typeface="Sassoon Primary" pitchFamily="50" charset="0"/>
              </a:rPr>
              <a:t>The Wiltshire market town of Corsham is something of a hidden treasure. </a:t>
            </a:r>
            <a:endParaRPr lang="en-GB" sz="1600" dirty="0" smtClean="0">
              <a:latin typeface="Sassoon Primary" pitchFamily="50" charset="0"/>
            </a:endParaRPr>
          </a:p>
          <a:p>
            <a:pPr algn="ctr"/>
            <a:r>
              <a:rPr lang="en-GB" sz="1600" b="1" dirty="0" smtClean="0">
                <a:latin typeface="Sassoon Primary" pitchFamily="50" charset="0"/>
              </a:rPr>
              <a:t>Did you Know? </a:t>
            </a:r>
          </a:p>
          <a:p>
            <a:pPr algn="ctr"/>
            <a:r>
              <a:rPr lang="en-GB" sz="1600" dirty="0" smtClean="0">
                <a:latin typeface="Sassoon Primary" pitchFamily="50" charset="0"/>
              </a:rPr>
              <a:t>It’s one </a:t>
            </a:r>
            <a:r>
              <a:rPr lang="en-GB" sz="1600" dirty="0">
                <a:latin typeface="Sassoon Primary" pitchFamily="50" charset="0"/>
              </a:rPr>
              <a:t>of the Top 10 places to live in the South West, according to a recent Sunday Times’ annual poll.</a:t>
            </a:r>
            <a:endParaRPr lang="en-GB" sz="1100" dirty="0">
              <a:latin typeface="Sassoon Primary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956567"/>
              </p:ext>
            </p:extLst>
          </p:nvPr>
        </p:nvGraphicFramePr>
        <p:xfrm>
          <a:off x="4474477" y="1900324"/>
          <a:ext cx="3273288" cy="222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644">
                  <a:extLst>
                    <a:ext uri="{9D8B030D-6E8A-4147-A177-3AD203B41FA5}">
                      <a16:colId xmlns:a16="http://schemas.microsoft.com/office/drawing/2014/main" val="3816638864"/>
                    </a:ext>
                  </a:extLst>
                </a:gridCol>
                <a:gridCol w="1636644">
                  <a:extLst>
                    <a:ext uri="{9D8B030D-6E8A-4147-A177-3AD203B41FA5}">
                      <a16:colId xmlns:a16="http://schemas.microsoft.com/office/drawing/2014/main" val="2330725310"/>
                    </a:ext>
                  </a:extLst>
                </a:gridCol>
              </a:tblGrid>
              <a:tr h="311588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Key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Vocabulary</a:t>
                      </a:r>
                      <a:endParaRPr lang="en-GB" dirty="0">
                        <a:solidFill>
                          <a:schemeClr val="tx1"/>
                        </a:solidFill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523418"/>
                  </a:ext>
                </a:extLst>
              </a:tr>
              <a:tr h="31158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 Primary" pitchFamily="50" charset="0"/>
                        </a:rPr>
                        <a:t>Evidence</a:t>
                      </a:r>
                      <a:endParaRPr lang="en-GB" dirty="0">
                        <a:latin typeface="Sassoon Primary" pitchFamily="50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Quintessentially English</a:t>
                      </a:r>
                      <a:endParaRPr lang="en-GB" sz="1600" dirty="0">
                        <a:latin typeface="Sassoon Primary" pitchFamily="50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828300"/>
                  </a:ext>
                </a:extLst>
              </a:tr>
              <a:tr h="31158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 Primary" pitchFamily="50" charset="0"/>
                        </a:rPr>
                        <a:t>Legacy</a:t>
                      </a:r>
                      <a:endParaRPr lang="en-GB" dirty="0">
                        <a:latin typeface="Sassoon Primary" pitchFamily="50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 Primary" pitchFamily="50" charset="0"/>
                        </a:rPr>
                        <a:t>Deduce</a:t>
                      </a:r>
                      <a:endParaRPr lang="en-GB" dirty="0">
                        <a:latin typeface="Sassoon Primary" pitchFamily="50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97924"/>
                  </a:ext>
                </a:extLst>
              </a:tr>
              <a:tr h="31158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Continuity</a:t>
                      </a:r>
                      <a:endParaRPr lang="en-GB" dirty="0">
                        <a:latin typeface="Sassoon Primary" pitchFamily="50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 Primary" pitchFamily="50" charset="0"/>
                        </a:rPr>
                        <a:t>chronological</a:t>
                      </a:r>
                      <a:endParaRPr lang="en-GB" dirty="0">
                        <a:latin typeface="Sassoon Primary" pitchFamily="50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59811"/>
                  </a:ext>
                </a:extLst>
              </a:tr>
              <a:tr h="55068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 Primary" pitchFamily="50" charset="0"/>
                        </a:rPr>
                        <a:t>Source</a:t>
                      </a:r>
                      <a:endParaRPr lang="en-GB" dirty="0">
                        <a:latin typeface="Sassoon Primary" pitchFamily="50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" kern="1200" dirty="0" smtClean="0">
                          <a:solidFill>
                            <a:schemeClr val="dk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.</a:t>
                      </a:r>
                      <a:r>
                        <a:rPr lang="en-GB" sz="900" b="1" kern="1200" dirty="0" smtClean="0">
                          <a:solidFill>
                            <a:schemeClr val="dk1"/>
                          </a:solidFill>
                          <a:effectLst/>
                          <a:latin typeface="Sassoon Primary" pitchFamily="50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dirty="0" smtClean="0">
                          <a:latin typeface="Sassoon Primary" pitchFamily="50" charset="0"/>
                        </a:rPr>
                        <a:t>era</a:t>
                      </a:r>
                      <a:endParaRPr lang="en-GB" dirty="0">
                        <a:latin typeface="Sassoon Primary" pitchFamily="50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75328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524" y="0"/>
            <a:ext cx="662953" cy="5830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05877" y="98475"/>
            <a:ext cx="7805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Sassoon Primary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What events have shaped </a:t>
            </a:r>
            <a:r>
              <a:rPr lang="en-GB" b="1" dirty="0" err="1">
                <a:latin typeface="Sassoon Primary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Corsham’s</a:t>
            </a:r>
            <a:r>
              <a:rPr lang="en-GB" b="1" dirty="0">
                <a:latin typeface="Sassoon Primary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history since 1066 until now?</a:t>
            </a:r>
            <a:endParaRPr lang="en-GB" dirty="0">
              <a:latin typeface="Sassoon Primary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66602" t="38648" r="6305" b="38550"/>
          <a:stretch/>
        </p:blipFill>
        <p:spPr>
          <a:xfrm>
            <a:off x="4414844" y="3914046"/>
            <a:ext cx="3332921" cy="14785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55092" t="59227" r="13537" b="8791"/>
          <a:stretch/>
        </p:blipFill>
        <p:spPr>
          <a:xfrm>
            <a:off x="4414844" y="5234609"/>
            <a:ext cx="3341415" cy="156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</TotalTime>
  <Words>214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Ebrima</vt:lpstr>
      <vt:lpstr>Sassoon Primary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Doe</dc:creator>
  <cp:lastModifiedBy>Abi Doe</cp:lastModifiedBy>
  <cp:revision>56</cp:revision>
  <cp:lastPrinted>2023-12-13T16:39:37Z</cp:lastPrinted>
  <dcterms:created xsi:type="dcterms:W3CDTF">2021-01-14T10:49:57Z</dcterms:created>
  <dcterms:modified xsi:type="dcterms:W3CDTF">2024-02-09T12:26:59Z</dcterms:modified>
</cp:coreProperties>
</file>