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58" r:id="rId3"/>
    <p:sldId id="262" r:id="rId4"/>
    <p:sldId id="267" r:id="rId5"/>
    <p:sldId id="268" r:id="rId6"/>
    <p:sldId id="269" r:id="rId7"/>
    <p:sldId id="270" r:id="rId8"/>
    <p:sldId id="272" r:id="rId9"/>
    <p:sldId id="271" r:id="rId10"/>
    <p:sldId id="273" r:id="rId11"/>
    <p:sldId id="274" r:id="rId12"/>
    <p:sldId id="275" r:id="rId13"/>
    <p:sldId id="276" r:id="rId14"/>
    <p:sldId id="277" r:id="rId15"/>
    <p:sldId id="280" r:id="rId16"/>
    <p:sldId id="279" r:id="rId17"/>
    <p:sldId id="292" r:id="rId18"/>
    <p:sldId id="281" r:id="rId19"/>
    <p:sldId id="283" r:id="rId20"/>
    <p:sldId id="288" r:id="rId21"/>
    <p:sldId id="289" r:id="rId22"/>
    <p:sldId id="286" r:id="rId23"/>
    <p:sldId id="287" r:id="rId24"/>
    <p:sldId id="293" r:id="rId25"/>
    <p:sldId id="295" r:id="rId26"/>
    <p:sldId id="294" r:id="rId27"/>
    <p:sldId id="296" r:id="rId28"/>
    <p:sldId id="298" r:id="rId29"/>
    <p:sldId id="299" r:id="rId30"/>
    <p:sldId id="300" r:id="rId31"/>
    <p:sldId id="264" r:id="rId32"/>
    <p:sldId id="303" r:id="rId33"/>
    <p:sldId id="304" r:id="rId3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9FF99"/>
    <a:srgbClr val="99FF33"/>
    <a:srgbClr val="99CCFF"/>
    <a:srgbClr val="FFCC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645" autoAdjust="0"/>
    <p:restoredTop sz="94660"/>
  </p:normalViewPr>
  <p:slideViewPr>
    <p:cSldViewPr snapToGrid="0">
      <p:cViewPr varScale="1">
        <p:scale>
          <a:sx n="73" d="100"/>
          <a:sy n="73" d="100"/>
        </p:scale>
        <p:origin x="636"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4212" y="685799"/>
            <a:ext cx="8001000" cy="2971801"/>
          </a:xfrm>
        </p:spPr>
        <p:txBody>
          <a:bodyPr anchor="b">
            <a:normAutofit/>
          </a:bodyPr>
          <a:lstStyle>
            <a:lvl1pPr algn="l">
              <a:defRPr sz="4800">
                <a:effectLst/>
              </a:defRPr>
            </a:lvl1pPr>
          </a:lstStyle>
          <a:p>
            <a:r>
              <a:rPr lang="en-US" smtClean="0"/>
              <a:t>Click to edit Master title style</a:t>
            </a:r>
            <a:endParaRPr lang="en-US" dirty="0"/>
          </a:p>
        </p:txBody>
      </p:sp>
      <p:sp>
        <p:nvSpPr>
          <p:cNvPr id="3" name="Subtitle 2"/>
          <p:cNvSpPr>
            <a:spLocks noGrp="1"/>
          </p:cNvSpPr>
          <p:nvPr>
            <p:ph type="subTitle" idx="1"/>
          </p:nvPr>
        </p:nvSpPr>
        <p:spPr>
          <a:xfrm>
            <a:off x="684212" y="3843867"/>
            <a:ext cx="6400800" cy="1947333"/>
          </a:xfrm>
        </p:spPr>
        <p:txBody>
          <a:bodyPr anchor="t">
            <a:normAutofit/>
          </a:bodyPr>
          <a:lstStyle>
            <a:lvl1pPr marL="0" indent="0" algn="l">
              <a:buNone/>
              <a:defRPr sz="2100">
                <a:solidFill>
                  <a:schemeClr val="bg2">
                    <a:lumMod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B9541C7B-1F95-4214-BC25-12610779DE89}" type="datetimeFigureOut">
              <a:rPr lang="en-GB" smtClean="0"/>
              <a:t>13/09/2023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3CB4EC1-AB5C-473B-B5FC-056A721190F1}" type="slidenum">
              <a:rPr lang="en-GB" smtClean="0"/>
              <a:t>‹#›</a:t>
            </a:fld>
            <a:endParaRPr lang="en-GB"/>
          </a:p>
        </p:txBody>
      </p:sp>
      <p:cxnSp>
        <p:nvCxnSpPr>
          <p:cNvPr id="16" name="Straight Connector 15"/>
          <p:cNvCxnSpPr/>
          <p:nvPr/>
        </p:nvCxnSpPr>
        <p:spPr>
          <a:xfrm flipH="1">
            <a:off x="8228012" y="8467"/>
            <a:ext cx="3810000" cy="3810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flipH="1">
            <a:off x="6108170" y="91545"/>
            <a:ext cx="6080655" cy="6080655"/>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H="1">
            <a:off x="7235825" y="228600"/>
            <a:ext cx="4953000" cy="4953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335837" y="32278"/>
            <a:ext cx="4852989" cy="485298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flipH="1">
            <a:off x="7845426" y="609601"/>
            <a:ext cx="4343399" cy="434339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0502071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17" name="Picture Placeholder 2"/>
          <p:cNvSpPr>
            <a:spLocks noGrp="1" noChangeAspect="1"/>
          </p:cNvSpPr>
          <p:nvPr>
            <p:ph type="pic" idx="13"/>
          </p:nvPr>
        </p:nvSpPr>
        <p:spPr>
          <a:xfrm>
            <a:off x="685800" y="533400"/>
            <a:ext cx="10818812" cy="31242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16" name="Text Placeholder 9"/>
          <p:cNvSpPr>
            <a:spLocks noGrp="1"/>
          </p:cNvSpPr>
          <p:nvPr>
            <p:ph type="body" sz="quarter" idx="14"/>
          </p:nvPr>
        </p:nvSpPr>
        <p:spPr>
          <a:xfrm>
            <a:off x="914402" y="3843867"/>
            <a:ext cx="8304210" cy="457200"/>
          </a:xfrm>
        </p:spPr>
        <p:txBody>
          <a:bodyPr anchor="t">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Edit Master text styles</a:t>
            </a:r>
          </a:p>
        </p:txBody>
      </p:sp>
      <p:sp>
        <p:nvSpPr>
          <p:cNvPr id="3" name="Date Placeholder 2"/>
          <p:cNvSpPr>
            <a:spLocks noGrp="1"/>
          </p:cNvSpPr>
          <p:nvPr>
            <p:ph type="dt" sz="half" idx="10"/>
          </p:nvPr>
        </p:nvSpPr>
        <p:spPr/>
        <p:txBody>
          <a:bodyPr/>
          <a:lstStyle/>
          <a:p>
            <a:fld id="{B9541C7B-1F95-4214-BC25-12610779DE89}" type="datetimeFigureOut">
              <a:rPr lang="en-GB" smtClean="0"/>
              <a:t>13/09/2023</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73CB4EC1-AB5C-473B-B5FC-056A721190F1}" type="slidenum">
              <a:rPr lang="en-GB" smtClean="0"/>
              <a:t>‹#›</a:t>
            </a:fld>
            <a:endParaRPr lang="en-GB"/>
          </a:p>
        </p:txBody>
      </p:sp>
    </p:spTree>
    <p:extLst>
      <p:ext uri="{BB962C8B-B14F-4D97-AF65-F5344CB8AC3E}">
        <p14:creationId xmlns:p14="http://schemas.microsoft.com/office/powerpoint/2010/main" val="21565731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anchor="ctr">
            <a:normAutofit/>
          </a:bodyPr>
          <a:lstStyle>
            <a:lvl1pPr algn="l">
              <a:defRPr sz="32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684212" y="4114800"/>
            <a:ext cx="8535988" cy="1879600"/>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B9541C7B-1F95-4214-BC25-12610779DE89}" type="datetimeFigureOut">
              <a:rPr lang="en-GB" smtClean="0"/>
              <a:t>13/09/2023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3CB4EC1-AB5C-473B-B5FC-056A721190F1}" type="slidenum">
              <a:rPr lang="en-GB" smtClean="0"/>
              <a:t>‹#›</a:t>
            </a:fld>
            <a:endParaRPr lang="en-GB"/>
          </a:p>
        </p:txBody>
      </p:sp>
    </p:spTree>
    <p:extLst>
      <p:ext uri="{BB962C8B-B14F-4D97-AF65-F5344CB8AC3E}">
        <p14:creationId xmlns:p14="http://schemas.microsoft.com/office/powerpoint/2010/main" val="164047085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1" y="685800"/>
            <a:ext cx="9144001" cy="2743200"/>
          </a:xfrm>
        </p:spPr>
        <p:txBody>
          <a:bodyPr anchor="ctr">
            <a:normAutofit/>
          </a:bodyPr>
          <a:lstStyle>
            <a:lvl1pPr algn="l">
              <a:defRPr sz="3200" b="0" cap="all">
                <a:solidFill>
                  <a:schemeClr val="tx1"/>
                </a:solidFill>
              </a:defRPr>
            </a:lvl1pPr>
          </a:lstStyle>
          <a:p>
            <a:r>
              <a:rPr lang="en-US" smtClean="0"/>
              <a:t>Click to edit Master title style</a:t>
            </a:r>
            <a:endParaRPr lang="en-US" dirty="0"/>
          </a:p>
        </p:txBody>
      </p:sp>
      <p:sp>
        <p:nvSpPr>
          <p:cNvPr id="10" name="Text Placeholder 9"/>
          <p:cNvSpPr>
            <a:spLocks noGrp="1"/>
          </p:cNvSpPr>
          <p:nvPr>
            <p:ph type="body" sz="quarter" idx="13"/>
          </p:nvPr>
        </p:nvSpPr>
        <p:spPr>
          <a:xfrm>
            <a:off x="1446212" y="3429000"/>
            <a:ext cx="8534400"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Edit Master text styles</a:t>
            </a:r>
          </a:p>
        </p:txBody>
      </p:sp>
      <p:sp>
        <p:nvSpPr>
          <p:cNvPr id="3" name="Text Placeholder 2"/>
          <p:cNvSpPr>
            <a:spLocks noGrp="1"/>
          </p:cNvSpPr>
          <p:nvPr>
            <p:ph type="body" idx="1"/>
          </p:nvPr>
        </p:nvSpPr>
        <p:spPr>
          <a:xfrm>
            <a:off x="684213" y="4301067"/>
            <a:ext cx="8534400" cy="1684865"/>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B9541C7B-1F95-4214-BC25-12610779DE89}" type="datetimeFigureOut">
              <a:rPr lang="en-GB" smtClean="0"/>
              <a:t>13/09/2023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3CB4EC1-AB5C-473B-B5FC-056A721190F1}" type="slidenum">
              <a:rPr lang="en-GB" smtClean="0"/>
              <a:t>‹#›</a:t>
            </a:fld>
            <a:endParaRPr lang="en-GB"/>
          </a:p>
        </p:txBody>
      </p:sp>
      <p:sp>
        <p:nvSpPr>
          <p:cNvPr id="14" name="TextBox 13"/>
          <p:cNvSpPr txBox="1"/>
          <p:nvPr/>
        </p:nvSpPr>
        <p:spPr>
          <a:xfrm>
            <a:off x="531812" y="812222"/>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285412" y="276860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extLst>
      <p:ext uri="{BB962C8B-B14F-4D97-AF65-F5344CB8AC3E}">
        <p14:creationId xmlns:p14="http://schemas.microsoft.com/office/powerpoint/2010/main" val="353024825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84212" y="3429000"/>
            <a:ext cx="8534400" cy="1697400"/>
          </a:xfrm>
        </p:spPr>
        <p:txBody>
          <a:bodyPr anchor="b">
            <a:normAutofit/>
          </a:bodyPr>
          <a:lstStyle>
            <a:lvl1pPr algn="l">
              <a:defRPr sz="32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684211" y="5132981"/>
            <a:ext cx="8535990" cy="860400"/>
          </a:xfrm>
        </p:spPr>
        <p:txBody>
          <a:bodyPr anchor="t">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B9541C7B-1F95-4214-BC25-12610779DE89}" type="datetimeFigureOut">
              <a:rPr lang="en-GB" smtClean="0"/>
              <a:t>13/09/2023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3CB4EC1-AB5C-473B-B5FC-056A721190F1}" type="slidenum">
              <a:rPr lang="en-GB" smtClean="0"/>
              <a:t>‹#›</a:t>
            </a:fld>
            <a:endParaRPr lang="en-GB"/>
          </a:p>
        </p:txBody>
      </p:sp>
    </p:spTree>
    <p:extLst>
      <p:ext uri="{BB962C8B-B14F-4D97-AF65-F5344CB8AC3E}">
        <p14:creationId xmlns:p14="http://schemas.microsoft.com/office/powerpoint/2010/main" val="124520723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1141413" y="685800"/>
            <a:ext cx="9144000" cy="2743200"/>
          </a:xfrm>
        </p:spPr>
        <p:txBody>
          <a:bodyPr anchor="ctr">
            <a:normAutofit/>
          </a:bodyPr>
          <a:lstStyle>
            <a:lvl1pPr algn="l">
              <a:defRPr sz="3200" b="0" cap="all">
                <a:solidFill>
                  <a:schemeClr val="tx1"/>
                </a:solidFill>
              </a:defRPr>
            </a:lvl1pPr>
          </a:lstStyle>
          <a:p>
            <a:r>
              <a:rPr lang="en-US" smtClean="0"/>
              <a:t>Click to edit Master title style</a:t>
            </a:r>
            <a:endParaRPr lang="en-US" dirty="0"/>
          </a:p>
        </p:txBody>
      </p:sp>
      <p:sp>
        <p:nvSpPr>
          <p:cNvPr id="10" name="Text Placeholder 9"/>
          <p:cNvSpPr>
            <a:spLocks noGrp="1"/>
          </p:cNvSpPr>
          <p:nvPr>
            <p:ph type="body" sz="quarter" idx="13"/>
          </p:nvPr>
        </p:nvSpPr>
        <p:spPr>
          <a:xfrm>
            <a:off x="684212" y="3928534"/>
            <a:ext cx="8534401" cy="1049866"/>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en-US" smtClean="0"/>
              <a:t>Edit Master text styles</a:t>
            </a:r>
          </a:p>
        </p:txBody>
      </p:sp>
      <p:sp>
        <p:nvSpPr>
          <p:cNvPr id="3" name="Text Placeholder 2"/>
          <p:cNvSpPr>
            <a:spLocks noGrp="1"/>
          </p:cNvSpPr>
          <p:nvPr>
            <p:ph type="body" idx="1"/>
          </p:nvPr>
        </p:nvSpPr>
        <p:spPr>
          <a:xfrm>
            <a:off x="684211" y="4978400"/>
            <a:ext cx="8534401" cy="10160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B9541C7B-1F95-4214-BC25-12610779DE89}" type="datetimeFigureOut">
              <a:rPr lang="en-GB" smtClean="0"/>
              <a:t>13/09/2023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3CB4EC1-AB5C-473B-B5FC-056A721190F1}" type="slidenum">
              <a:rPr lang="en-GB" smtClean="0"/>
              <a:t>‹#›</a:t>
            </a:fld>
            <a:endParaRPr lang="en-GB"/>
          </a:p>
        </p:txBody>
      </p:sp>
      <p:sp>
        <p:nvSpPr>
          <p:cNvPr id="11" name="TextBox 10"/>
          <p:cNvSpPr txBox="1"/>
          <p:nvPr/>
        </p:nvSpPr>
        <p:spPr>
          <a:xfrm>
            <a:off x="531812" y="812222"/>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2" name="TextBox 11"/>
          <p:cNvSpPr txBox="1"/>
          <p:nvPr/>
        </p:nvSpPr>
        <p:spPr>
          <a:xfrm>
            <a:off x="10285412" y="276860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extLst>
      <p:ext uri="{BB962C8B-B14F-4D97-AF65-F5344CB8AC3E}">
        <p14:creationId xmlns:p14="http://schemas.microsoft.com/office/powerpoint/2010/main" val="272656661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vert="horz" lIns="91440" tIns="45720" rIns="91440" bIns="45720" rtlCol="0" anchor="ctr">
            <a:normAutofit/>
          </a:bodyPr>
          <a:lstStyle>
            <a:lvl1pPr>
              <a:defRPr lang="en-US" b="0" dirty="0"/>
            </a:lvl1pPr>
          </a:lstStyle>
          <a:p>
            <a:pPr marL="0" lvl="0"/>
            <a:r>
              <a:rPr lang="en-US" smtClean="0"/>
              <a:t>Click to edit Master title style</a:t>
            </a:r>
            <a:endParaRPr lang="en-US" dirty="0"/>
          </a:p>
        </p:txBody>
      </p:sp>
      <p:sp>
        <p:nvSpPr>
          <p:cNvPr id="10" name="Text Placeholder 9"/>
          <p:cNvSpPr>
            <a:spLocks noGrp="1"/>
          </p:cNvSpPr>
          <p:nvPr>
            <p:ph type="body" sz="quarter" idx="13"/>
          </p:nvPr>
        </p:nvSpPr>
        <p:spPr>
          <a:xfrm>
            <a:off x="684212" y="3928534"/>
            <a:ext cx="8534400" cy="838200"/>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en-US" smtClean="0"/>
              <a:t>Edit Master text styles</a:t>
            </a:r>
          </a:p>
        </p:txBody>
      </p:sp>
      <p:sp>
        <p:nvSpPr>
          <p:cNvPr id="3" name="Text Placeholder 2"/>
          <p:cNvSpPr>
            <a:spLocks noGrp="1"/>
          </p:cNvSpPr>
          <p:nvPr>
            <p:ph type="body" idx="1"/>
          </p:nvPr>
        </p:nvSpPr>
        <p:spPr>
          <a:xfrm>
            <a:off x="684211" y="4766732"/>
            <a:ext cx="8534401" cy="1227667"/>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B9541C7B-1F95-4214-BC25-12610779DE89}" type="datetimeFigureOut">
              <a:rPr lang="en-GB" smtClean="0"/>
              <a:t>13/09/2023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3CB4EC1-AB5C-473B-B5FC-056A721190F1}" type="slidenum">
              <a:rPr lang="en-GB" smtClean="0"/>
              <a:t>‹#›</a:t>
            </a:fld>
            <a:endParaRPr lang="en-GB"/>
          </a:p>
        </p:txBody>
      </p:sp>
    </p:spTree>
    <p:extLst>
      <p:ext uri="{BB962C8B-B14F-4D97-AF65-F5344CB8AC3E}">
        <p14:creationId xmlns:p14="http://schemas.microsoft.com/office/powerpoint/2010/main" val="383207215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9541C7B-1F95-4214-BC25-12610779DE89}" type="datetimeFigureOut">
              <a:rPr lang="en-GB" smtClean="0"/>
              <a:t>13/09/2023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3CB4EC1-AB5C-473B-B5FC-056A721190F1}" type="slidenum">
              <a:rPr lang="en-GB" smtClean="0"/>
              <a:t>‹#›</a:t>
            </a:fld>
            <a:endParaRPr lang="en-GB"/>
          </a:p>
        </p:txBody>
      </p:sp>
    </p:spTree>
    <p:extLst>
      <p:ext uri="{BB962C8B-B14F-4D97-AF65-F5344CB8AC3E}">
        <p14:creationId xmlns:p14="http://schemas.microsoft.com/office/powerpoint/2010/main" val="206100949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5212" y="685800"/>
            <a:ext cx="2057400" cy="4572000"/>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85800" y="685800"/>
            <a:ext cx="7823200" cy="5308600"/>
          </a:xfrm>
        </p:spPr>
        <p:txBody>
          <a:bodyPr vert="eaVert" ancho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9541C7B-1F95-4214-BC25-12610779DE89}" type="datetimeFigureOut">
              <a:rPr lang="en-GB" smtClean="0"/>
              <a:t>13/09/2023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3CB4EC1-AB5C-473B-B5FC-056A721190F1}" type="slidenum">
              <a:rPr lang="en-GB" smtClean="0"/>
              <a:t>‹#›</a:t>
            </a:fld>
            <a:endParaRPr lang="en-GB"/>
          </a:p>
        </p:txBody>
      </p:sp>
    </p:spTree>
    <p:extLst>
      <p:ext uri="{BB962C8B-B14F-4D97-AF65-F5344CB8AC3E}">
        <p14:creationId xmlns:p14="http://schemas.microsoft.com/office/powerpoint/2010/main" val="7788015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nchor="ct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9541C7B-1F95-4214-BC25-12610779DE89}" type="datetimeFigureOut">
              <a:rPr lang="en-GB" smtClean="0"/>
              <a:t>13/09/2023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3CB4EC1-AB5C-473B-B5FC-056A721190F1}" type="slidenum">
              <a:rPr lang="en-GB" smtClean="0"/>
              <a:t>‹#›</a:t>
            </a:fld>
            <a:endParaRPr lang="en-GB"/>
          </a:p>
        </p:txBody>
      </p:sp>
    </p:spTree>
    <p:extLst>
      <p:ext uri="{BB962C8B-B14F-4D97-AF65-F5344CB8AC3E}">
        <p14:creationId xmlns:p14="http://schemas.microsoft.com/office/powerpoint/2010/main" val="21251481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4211" y="2006600"/>
            <a:ext cx="8534401" cy="2281600"/>
          </a:xfrm>
        </p:spPr>
        <p:txBody>
          <a:bodyPr anchor="b">
            <a:normAutofit/>
          </a:bodyPr>
          <a:lstStyle>
            <a:lvl1pPr algn="l">
              <a:defRPr sz="36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684213" y="4495800"/>
            <a:ext cx="8534400" cy="14986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B9541C7B-1F95-4214-BC25-12610779DE89}" type="datetimeFigureOut">
              <a:rPr lang="en-GB" smtClean="0"/>
              <a:t>13/09/2023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3CB4EC1-AB5C-473B-B5FC-056A721190F1}" type="slidenum">
              <a:rPr lang="en-GB" smtClean="0"/>
              <a:t>‹#›</a:t>
            </a:fld>
            <a:endParaRPr lang="en-GB"/>
          </a:p>
        </p:txBody>
      </p:sp>
    </p:spTree>
    <p:extLst>
      <p:ext uri="{BB962C8B-B14F-4D97-AF65-F5344CB8AC3E}">
        <p14:creationId xmlns:p14="http://schemas.microsoft.com/office/powerpoint/2010/main" val="25596076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84211" y="685800"/>
            <a:ext cx="4937655" cy="3615267"/>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5808133" y="685801"/>
            <a:ext cx="4934479" cy="3615266"/>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B9541C7B-1F95-4214-BC25-12610779DE89}" type="datetimeFigureOut">
              <a:rPr lang="en-GB" smtClean="0"/>
              <a:t>13/09/2023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73CB4EC1-AB5C-473B-B5FC-056A721190F1}" type="slidenum">
              <a:rPr lang="en-GB" smtClean="0"/>
              <a:t>‹#›</a:t>
            </a:fld>
            <a:endParaRPr lang="en-GB"/>
          </a:p>
        </p:txBody>
      </p:sp>
    </p:spTree>
    <p:extLst>
      <p:ext uri="{BB962C8B-B14F-4D97-AF65-F5344CB8AC3E}">
        <p14:creationId xmlns:p14="http://schemas.microsoft.com/office/powerpoint/2010/main" val="35540495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972080" y="685800"/>
            <a:ext cx="4649787"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684211" y="1270529"/>
            <a:ext cx="4937655" cy="3030538"/>
          </a:xfrm>
        </p:spPr>
        <p:txBody>
          <a:bodyPr anchor="t">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079066" y="685800"/>
            <a:ext cx="4665134"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5806545" y="1262062"/>
            <a:ext cx="4929188" cy="3030538"/>
          </a:xfrm>
        </p:spPr>
        <p:txBody>
          <a:bodyPr anchor="t">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B9541C7B-1F95-4214-BC25-12610779DE89}" type="datetimeFigureOut">
              <a:rPr lang="en-GB" smtClean="0"/>
              <a:t>13/09/2023</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73CB4EC1-AB5C-473B-B5FC-056A721190F1}" type="slidenum">
              <a:rPr lang="en-GB" smtClean="0"/>
              <a:t>‹#›</a:t>
            </a:fld>
            <a:endParaRPr lang="en-GB"/>
          </a:p>
        </p:txBody>
      </p:sp>
    </p:spTree>
    <p:extLst>
      <p:ext uri="{BB962C8B-B14F-4D97-AF65-F5344CB8AC3E}">
        <p14:creationId xmlns:p14="http://schemas.microsoft.com/office/powerpoint/2010/main" val="10865215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B9541C7B-1F95-4214-BC25-12610779DE89}" type="datetimeFigureOut">
              <a:rPr lang="en-GB" smtClean="0"/>
              <a:t>13/09/2023</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73CB4EC1-AB5C-473B-B5FC-056A721190F1}" type="slidenum">
              <a:rPr lang="en-GB" smtClean="0"/>
              <a:t>‹#›</a:t>
            </a:fld>
            <a:endParaRPr lang="en-GB"/>
          </a:p>
        </p:txBody>
      </p:sp>
    </p:spTree>
    <p:extLst>
      <p:ext uri="{BB962C8B-B14F-4D97-AF65-F5344CB8AC3E}">
        <p14:creationId xmlns:p14="http://schemas.microsoft.com/office/powerpoint/2010/main" val="29156638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9541C7B-1F95-4214-BC25-12610779DE89}" type="datetimeFigureOut">
              <a:rPr lang="en-GB" smtClean="0"/>
              <a:t>13/09/2023</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73CB4EC1-AB5C-473B-B5FC-056A721190F1}" type="slidenum">
              <a:rPr lang="en-GB" smtClean="0"/>
              <a:t>‹#›</a:t>
            </a:fld>
            <a:endParaRPr lang="en-GB"/>
          </a:p>
        </p:txBody>
      </p:sp>
    </p:spTree>
    <p:extLst>
      <p:ext uri="{BB962C8B-B14F-4D97-AF65-F5344CB8AC3E}">
        <p14:creationId xmlns:p14="http://schemas.microsoft.com/office/powerpoint/2010/main" val="29652315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085012" y="685800"/>
            <a:ext cx="3657600" cy="1371600"/>
          </a:xfrm>
        </p:spPr>
        <p:txBody>
          <a:bodyPr anchor="b">
            <a:normAutofit/>
          </a:bodyPr>
          <a:lstStyle>
            <a:lvl1pPr algn="l">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684212" y="685800"/>
            <a:ext cx="5943601" cy="5308600"/>
          </a:xfrm>
        </p:spPr>
        <p:txBody>
          <a:bodyPr anchor="ct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7085012" y="2209799"/>
            <a:ext cx="3657600" cy="2091267"/>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B9541C7B-1F95-4214-BC25-12610779DE89}" type="datetimeFigureOut">
              <a:rPr lang="en-GB" smtClean="0"/>
              <a:t>13/09/2023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73CB4EC1-AB5C-473B-B5FC-056A721190F1}" type="slidenum">
              <a:rPr lang="en-GB" smtClean="0"/>
              <a:t>‹#›</a:t>
            </a:fld>
            <a:endParaRPr lang="en-GB"/>
          </a:p>
        </p:txBody>
      </p:sp>
    </p:spTree>
    <p:extLst>
      <p:ext uri="{BB962C8B-B14F-4D97-AF65-F5344CB8AC3E}">
        <p14:creationId xmlns:p14="http://schemas.microsoft.com/office/powerpoint/2010/main" val="4291814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2812" y="1447800"/>
            <a:ext cx="6019800" cy="1143000"/>
          </a:xfrm>
        </p:spPr>
        <p:txBody>
          <a:bodyPr anchor="b">
            <a:normAutofit/>
          </a:bodyPr>
          <a:lstStyle>
            <a:lvl1pPr algn="l">
              <a:defRPr sz="2800" b="0"/>
            </a:lvl1pPr>
          </a:lstStyle>
          <a:p>
            <a:r>
              <a:rPr lang="en-US" smtClean="0"/>
              <a:t>Click to edit Master title style</a:t>
            </a:r>
            <a:endParaRPr lang="en-US" dirty="0"/>
          </a:p>
        </p:txBody>
      </p:sp>
      <p:sp>
        <p:nvSpPr>
          <p:cNvPr id="14" name="Picture Placeholder 2"/>
          <p:cNvSpPr>
            <a:spLocks noGrp="1" noChangeAspect="1"/>
          </p:cNvSpPr>
          <p:nvPr>
            <p:ph type="pic" idx="1"/>
          </p:nvPr>
        </p:nvSpPr>
        <p:spPr>
          <a:xfrm>
            <a:off x="989012" y="914400"/>
            <a:ext cx="3280974" cy="45720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4722812" y="2777066"/>
            <a:ext cx="6021388" cy="2048933"/>
          </a:xfrm>
        </p:spPr>
        <p:txBody>
          <a:bodyPr anchor="t">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B9541C7B-1F95-4214-BC25-12610779DE89}" type="datetimeFigureOut">
              <a:rPr lang="en-GB" smtClean="0"/>
              <a:t>13/09/2023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73CB4EC1-AB5C-473B-B5FC-056A721190F1}" type="slidenum">
              <a:rPr lang="en-GB" smtClean="0"/>
              <a:t>‹#›</a:t>
            </a:fld>
            <a:endParaRPr lang="en-GB"/>
          </a:p>
        </p:txBody>
      </p:sp>
    </p:spTree>
    <p:extLst>
      <p:ext uri="{BB962C8B-B14F-4D97-AF65-F5344CB8AC3E}">
        <p14:creationId xmlns:p14="http://schemas.microsoft.com/office/powerpoint/2010/main" val="41467332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lumMod val="85000"/>
          </a:schemeClr>
        </a:solidFill>
        <a:effectLst/>
      </p:bgPr>
    </p:bg>
    <p:spTree>
      <p:nvGrpSpPr>
        <p:cNvPr id="1" name=""/>
        <p:cNvGrpSpPr/>
        <p:nvPr/>
      </p:nvGrpSpPr>
      <p:grpSpPr>
        <a:xfrm>
          <a:off x="0" y="0"/>
          <a:ext cx="0" cy="0"/>
          <a:chOff x="0" y="0"/>
          <a:chExt cx="0" cy="0"/>
        </a:xfrm>
      </p:grpSpPr>
      <p:grpSp>
        <p:nvGrpSpPr>
          <p:cNvPr id="7" name="Group 6"/>
          <p:cNvGrpSpPr/>
          <p:nvPr/>
        </p:nvGrpSpPr>
        <p:grpSpPr>
          <a:xfrm>
            <a:off x="9206969" y="2963333"/>
            <a:ext cx="2981858" cy="3208867"/>
            <a:chOff x="9206969" y="2963333"/>
            <a:chExt cx="2981858" cy="3208867"/>
          </a:xfrm>
        </p:grpSpPr>
        <p:cxnSp>
          <p:nvCxnSpPr>
            <p:cNvPr id="8" name="Straight Connector 7"/>
            <p:cNvCxnSpPr/>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2" name="Title Placeholder 1"/>
          <p:cNvSpPr>
            <a:spLocks noGrp="1"/>
          </p:cNvSpPr>
          <p:nvPr>
            <p:ph type="title"/>
          </p:nvPr>
        </p:nvSpPr>
        <p:spPr>
          <a:xfrm>
            <a:off x="684212" y="4487332"/>
            <a:ext cx="8534400" cy="1507067"/>
          </a:xfrm>
          <a:prstGeom prst="rect">
            <a:avLst/>
          </a:prstGeom>
          <a:effectLst/>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84212" y="685800"/>
            <a:ext cx="8534400" cy="3615267"/>
          </a:xfrm>
          <a:prstGeom prst="rect">
            <a:avLst/>
          </a:prstGeom>
        </p:spPr>
        <p:txBody>
          <a:bodyPr vert="horz" lIns="91440" tIns="45720" rIns="91440" bIns="45720" rtlCol="0" anchor="ct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9904412" y="6172200"/>
            <a:ext cx="1600200" cy="365125"/>
          </a:xfrm>
          <a:prstGeom prst="rect">
            <a:avLst/>
          </a:prstGeom>
        </p:spPr>
        <p:txBody>
          <a:bodyPr vert="horz" lIns="91440" tIns="45720" rIns="91440" bIns="45720" rtlCol="0" anchor="t"/>
          <a:lstStyle>
            <a:lvl1pPr algn="r">
              <a:defRPr sz="1000" b="0" i="0">
                <a:solidFill>
                  <a:schemeClr val="bg2">
                    <a:lumMod val="50000"/>
                  </a:schemeClr>
                </a:solidFill>
                <a:effectLst/>
                <a:latin typeface="+mn-lt"/>
              </a:defRPr>
            </a:lvl1pPr>
          </a:lstStyle>
          <a:p>
            <a:fld id="{B9541C7B-1F95-4214-BC25-12610779DE89}" type="datetimeFigureOut">
              <a:rPr lang="en-GB" smtClean="0"/>
              <a:t>13/09/2023</a:t>
            </a:fld>
            <a:endParaRPr lang="en-GB"/>
          </a:p>
        </p:txBody>
      </p:sp>
      <p:sp>
        <p:nvSpPr>
          <p:cNvPr id="5" name="Footer Placeholder 4"/>
          <p:cNvSpPr>
            <a:spLocks noGrp="1"/>
          </p:cNvSpPr>
          <p:nvPr>
            <p:ph type="ftr" sz="quarter" idx="3"/>
          </p:nvPr>
        </p:nvSpPr>
        <p:spPr>
          <a:xfrm>
            <a:off x="684212" y="6172200"/>
            <a:ext cx="7543800" cy="365125"/>
          </a:xfrm>
          <a:prstGeom prst="rect">
            <a:avLst/>
          </a:prstGeom>
        </p:spPr>
        <p:txBody>
          <a:bodyPr vert="horz" lIns="91440" tIns="45720" rIns="91440" bIns="45720" rtlCol="0" anchor="t"/>
          <a:lstStyle>
            <a:lvl1pPr algn="l">
              <a:defRPr sz="1000" b="0" i="0">
                <a:solidFill>
                  <a:schemeClr val="bg2">
                    <a:lumMod val="50000"/>
                  </a:schemeClr>
                </a:solidFill>
                <a:effectLst/>
                <a:latin typeface="+mn-lt"/>
              </a:defRPr>
            </a:lvl1pPr>
          </a:lstStyle>
          <a:p>
            <a:endParaRPr lang="en-GB"/>
          </a:p>
        </p:txBody>
      </p:sp>
      <p:sp>
        <p:nvSpPr>
          <p:cNvPr id="6" name="Slide Number Placeholder 5"/>
          <p:cNvSpPr>
            <a:spLocks noGrp="1"/>
          </p:cNvSpPr>
          <p:nvPr>
            <p:ph type="sldNum" sz="quarter" idx="4"/>
          </p:nvPr>
        </p:nvSpPr>
        <p:spPr>
          <a:xfrm>
            <a:off x="10363200" y="5578475"/>
            <a:ext cx="1142245" cy="669925"/>
          </a:xfrm>
          <a:prstGeom prst="rect">
            <a:avLst/>
          </a:prstGeom>
        </p:spPr>
        <p:txBody>
          <a:bodyPr vert="horz" lIns="91440" tIns="45720" rIns="91440" bIns="45720" rtlCol="0" anchor="b"/>
          <a:lstStyle>
            <a:lvl1pPr algn="r">
              <a:defRPr sz="3200" b="0" i="0">
                <a:solidFill>
                  <a:schemeClr val="bg2">
                    <a:lumMod val="50000"/>
                  </a:schemeClr>
                </a:solidFill>
                <a:effectLst/>
                <a:latin typeface="+mn-lt"/>
              </a:defRPr>
            </a:lvl1pPr>
          </a:lstStyle>
          <a:p>
            <a:fld id="{73CB4EC1-AB5C-473B-B5FC-056A721190F1}" type="slidenum">
              <a:rPr lang="en-GB" smtClean="0"/>
              <a:t>‹#›</a:t>
            </a:fld>
            <a:endParaRPr lang="en-GB"/>
          </a:p>
        </p:txBody>
      </p:sp>
    </p:spTree>
    <p:extLst>
      <p:ext uri="{BB962C8B-B14F-4D97-AF65-F5344CB8AC3E}">
        <p14:creationId xmlns:p14="http://schemas.microsoft.com/office/powerpoint/2010/main" val="970784611"/>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txStyles>
    <p:title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png"/><Relationship Id="rId1" Type="http://schemas.openxmlformats.org/officeDocument/2006/relationships/slideLayout" Target="../slideLayouts/slideLayout7.xml"/><Relationship Id="rId4" Type="http://schemas.openxmlformats.org/officeDocument/2006/relationships/image" Target="../media/image26.jpeg"/></Relationships>
</file>

<file path=ppt/slides/_rels/slide1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png"/><Relationship Id="rId1" Type="http://schemas.openxmlformats.org/officeDocument/2006/relationships/slideLayout" Target="../slideLayouts/slideLayout7.xml"/><Relationship Id="rId5" Type="http://schemas.openxmlformats.org/officeDocument/2006/relationships/image" Target="../media/image30.jpeg"/><Relationship Id="rId4" Type="http://schemas.openxmlformats.org/officeDocument/2006/relationships/image" Target="../media/image29.jpeg"/></Relationships>
</file>

<file path=ppt/slides/_rels/slide1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png"/><Relationship Id="rId1" Type="http://schemas.openxmlformats.org/officeDocument/2006/relationships/slideLayout" Target="../slideLayouts/slideLayout7.xml"/><Relationship Id="rId5" Type="http://schemas.openxmlformats.org/officeDocument/2006/relationships/image" Target="../media/image34.jpeg"/><Relationship Id="rId4" Type="http://schemas.openxmlformats.org/officeDocument/2006/relationships/image" Target="../media/image33.jpeg"/></Relationships>
</file>

<file path=ppt/slides/_rels/slide1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jpeg"/><Relationship Id="rId1" Type="http://schemas.openxmlformats.org/officeDocument/2006/relationships/slideLayout" Target="../slideLayouts/slideLayout7.xml"/><Relationship Id="rId4" Type="http://schemas.openxmlformats.org/officeDocument/2006/relationships/image" Target="../media/image37.jpeg"/></Relationships>
</file>

<file path=ppt/slides/_rels/slide1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7.xml"/><Relationship Id="rId4" Type="http://schemas.openxmlformats.org/officeDocument/2006/relationships/image" Target="../media/image40.png"/></Relationships>
</file>

<file path=ppt/slides/_rels/slide15.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png"/><Relationship Id="rId1" Type="http://schemas.openxmlformats.org/officeDocument/2006/relationships/slideLayout" Target="../slideLayouts/slideLayout7.xml"/><Relationship Id="rId4" Type="http://schemas.openxmlformats.org/officeDocument/2006/relationships/image" Target="../media/image43.jpeg"/></Relationships>
</file>

<file path=ppt/slides/_rels/slide16.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39.png"/><Relationship Id="rId1" Type="http://schemas.openxmlformats.org/officeDocument/2006/relationships/slideLayout" Target="../slideLayouts/slideLayout7.xml"/><Relationship Id="rId5" Type="http://schemas.openxmlformats.org/officeDocument/2006/relationships/image" Target="../media/image46.png"/><Relationship Id="rId4" Type="http://schemas.openxmlformats.org/officeDocument/2006/relationships/image" Target="../media/image45.png"/></Relationships>
</file>

<file path=ppt/slides/_rels/slide1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7.jpeg"/><Relationship Id="rId1" Type="http://schemas.openxmlformats.org/officeDocument/2006/relationships/slideLayout" Target="../slideLayouts/slideLayout7.xml"/><Relationship Id="rId4" Type="http://schemas.openxmlformats.org/officeDocument/2006/relationships/image" Target="../media/image48.png"/></Relationships>
</file>

<file path=ppt/slides/_rels/slide1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7.xml"/><Relationship Id="rId4" Type="http://schemas.openxmlformats.org/officeDocument/2006/relationships/image" Target="../media/image51.png"/></Relationships>
</file>

<file path=ppt/slides/_rels/slide1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png"/><Relationship Id="rId1" Type="http://schemas.openxmlformats.org/officeDocument/2006/relationships/slideLayout" Target="../slideLayouts/slideLayout7.xml"/><Relationship Id="rId4" Type="http://schemas.openxmlformats.org/officeDocument/2006/relationships/image" Target="../media/image56.jpeg"/></Relationships>
</file>

<file path=ppt/slides/_rels/slide2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7.xml"/><Relationship Id="rId5" Type="http://schemas.openxmlformats.org/officeDocument/2006/relationships/image" Target="../media/image60.jpeg"/><Relationship Id="rId4" Type="http://schemas.openxmlformats.org/officeDocument/2006/relationships/image" Target="../media/image59.jpeg"/></Relationships>
</file>

<file path=ppt/slides/_rels/slide22.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11.xml"/></Relationships>
</file>

<file path=ppt/slides/_rels/slide23.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jpeg"/><Relationship Id="rId1" Type="http://schemas.openxmlformats.org/officeDocument/2006/relationships/slideLayout" Target="../slideLayouts/slideLayout7.xml"/><Relationship Id="rId6" Type="http://schemas.openxmlformats.org/officeDocument/2006/relationships/image" Target="../media/image67.jpeg"/><Relationship Id="rId5" Type="http://schemas.openxmlformats.org/officeDocument/2006/relationships/image" Target="../media/image66.jpeg"/><Relationship Id="rId4" Type="http://schemas.openxmlformats.org/officeDocument/2006/relationships/image" Target="../media/image65.jpeg"/></Relationships>
</file>

<file path=ppt/slides/_rels/slide24.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8.jpeg"/><Relationship Id="rId1" Type="http://schemas.openxmlformats.org/officeDocument/2006/relationships/slideLayout" Target="../slideLayouts/slideLayout7.xml"/><Relationship Id="rId4" Type="http://schemas.openxmlformats.org/officeDocument/2006/relationships/image" Target="../media/image70.jpeg"/></Relationships>
</file>

<file path=ppt/slides/_rels/slide25.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jpeg"/><Relationship Id="rId1" Type="http://schemas.openxmlformats.org/officeDocument/2006/relationships/slideLayout" Target="../slideLayouts/slideLayout7.xml"/><Relationship Id="rId5" Type="http://schemas.openxmlformats.org/officeDocument/2006/relationships/image" Target="../media/image74.png"/><Relationship Id="rId4" Type="http://schemas.openxmlformats.org/officeDocument/2006/relationships/image" Target="../media/image73.png"/></Relationships>
</file>

<file path=ppt/slides/_rels/slide26.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jpeg"/><Relationship Id="rId1" Type="http://schemas.openxmlformats.org/officeDocument/2006/relationships/slideLayout" Target="../slideLayouts/slideLayout7.xml"/><Relationship Id="rId4" Type="http://schemas.openxmlformats.org/officeDocument/2006/relationships/image" Target="../media/image77.png"/></Relationships>
</file>

<file path=ppt/slides/_rels/slide27.xml.rels><?xml version="1.0" encoding="UTF-8" standalone="yes"?>
<Relationships xmlns="http://schemas.openxmlformats.org/package/2006/relationships"><Relationship Id="rId3" Type="http://schemas.openxmlformats.org/officeDocument/2006/relationships/image" Target="../media/image79.jpeg"/><Relationship Id="rId7" Type="http://schemas.openxmlformats.org/officeDocument/2006/relationships/image" Target="../media/image83.jpeg"/><Relationship Id="rId2" Type="http://schemas.openxmlformats.org/officeDocument/2006/relationships/image" Target="../media/image78.jpeg"/><Relationship Id="rId1" Type="http://schemas.openxmlformats.org/officeDocument/2006/relationships/slideLayout" Target="../slideLayouts/slideLayout7.xml"/><Relationship Id="rId6" Type="http://schemas.openxmlformats.org/officeDocument/2006/relationships/image" Target="../media/image82.jpeg"/><Relationship Id="rId5" Type="http://schemas.openxmlformats.org/officeDocument/2006/relationships/image" Target="../media/image81.jpeg"/><Relationship Id="rId4" Type="http://schemas.openxmlformats.org/officeDocument/2006/relationships/image" Target="../media/image80.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85.png"/><Relationship Id="rId7" Type="http://schemas.openxmlformats.org/officeDocument/2006/relationships/image" Target="../media/image88.png"/><Relationship Id="rId2" Type="http://schemas.openxmlformats.org/officeDocument/2006/relationships/image" Target="../media/image84.jpeg"/><Relationship Id="rId1" Type="http://schemas.openxmlformats.org/officeDocument/2006/relationships/slideLayout" Target="../slideLayouts/slideLayout2.xml"/><Relationship Id="rId6" Type="http://schemas.openxmlformats.org/officeDocument/2006/relationships/image" Target="../media/image87.png"/><Relationship Id="rId5" Type="http://schemas.openxmlformats.org/officeDocument/2006/relationships/image" Target="../media/image86.jpeg"/><Relationship Id="rId4" Type="http://schemas.openxmlformats.org/officeDocument/2006/relationships/image" Target="../media/image1.emf"/></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jpe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 Id="rId5" Type="http://schemas.openxmlformats.org/officeDocument/2006/relationships/image" Target="../media/image10.jpeg"/><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 Id="rId4" Type="http://schemas.openxmlformats.org/officeDocument/2006/relationships/image" Target="../media/image13.jpeg"/></Relationships>
</file>

<file path=ppt/slides/_rels/slide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png"/><Relationship Id="rId1" Type="http://schemas.openxmlformats.org/officeDocument/2006/relationships/slideLayout" Target="../slideLayouts/slideLayout7.xml"/><Relationship Id="rId5" Type="http://schemas.openxmlformats.org/officeDocument/2006/relationships/image" Target="../media/image17.jpeg"/><Relationship Id="rId4" Type="http://schemas.openxmlformats.org/officeDocument/2006/relationships/image" Target="../media/image16.jpeg"/></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7.xml"/><Relationship Id="rId5" Type="http://schemas.openxmlformats.org/officeDocument/2006/relationships/image" Target="../media/image21.png"/><Relationship Id="rId4" Type="http://schemas.openxmlformats.org/officeDocument/2006/relationships/image" Target="../media/image20.jpeg"/></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908887" y="1436525"/>
            <a:ext cx="8001000" cy="3046446"/>
          </a:xfrm>
        </p:spPr>
        <p:txBody>
          <a:bodyPr>
            <a:normAutofit/>
          </a:bodyPr>
          <a:lstStyle/>
          <a:p>
            <a:pPr algn="ctr"/>
            <a:r>
              <a:rPr lang="en-US" sz="4000" dirty="0" smtClean="0">
                <a:solidFill>
                  <a:schemeClr val="bg1"/>
                </a:solidFill>
                <a:latin typeface="Ebrima" panose="02000000000000000000" pitchFamily="2" charset="0"/>
                <a:ea typeface="Ebrima" panose="02000000000000000000" pitchFamily="2" charset="0"/>
                <a:cs typeface="Ebrima" panose="02000000000000000000" pitchFamily="2" charset="0"/>
              </a:rPr>
              <a:t>Subject Leader Impact Report</a:t>
            </a:r>
            <a:br>
              <a:rPr lang="en-US" sz="4000" dirty="0" smtClean="0">
                <a:solidFill>
                  <a:schemeClr val="bg1"/>
                </a:solidFill>
                <a:latin typeface="Ebrima" panose="02000000000000000000" pitchFamily="2" charset="0"/>
                <a:ea typeface="Ebrima" panose="02000000000000000000" pitchFamily="2" charset="0"/>
                <a:cs typeface="Ebrima" panose="02000000000000000000" pitchFamily="2" charset="0"/>
              </a:rPr>
            </a:br>
            <a:r>
              <a:rPr lang="en-US" sz="4000" i="1" dirty="0" smtClean="0">
                <a:solidFill>
                  <a:schemeClr val="bg1"/>
                </a:solidFill>
                <a:latin typeface="Ebrima" panose="02000000000000000000" pitchFamily="2" charset="0"/>
                <a:ea typeface="Ebrima" panose="02000000000000000000" pitchFamily="2" charset="0"/>
                <a:cs typeface="Ebrima" panose="02000000000000000000" pitchFamily="2" charset="0"/>
              </a:rPr>
              <a:t>The Creative ARTS</a:t>
            </a:r>
            <a:r>
              <a:rPr lang="en-US" sz="4000" dirty="0" smtClean="0">
                <a:solidFill>
                  <a:schemeClr val="bg1"/>
                </a:solidFill>
                <a:latin typeface="Ebrima" panose="02000000000000000000" pitchFamily="2" charset="0"/>
                <a:ea typeface="Ebrima" panose="02000000000000000000" pitchFamily="2" charset="0"/>
                <a:cs typeface="Ebrima" panose="02000000000000000000" pitchFamily="2" charset="0"/>
              </a:rPr>
              <a:t/>
            </a:r>
            <a:br>
              <a:rPr lang="en-US" sz="4000" dirty="0" smtClean="0">
                <a:solidFill>
                  <a:schemeClr val="bg1"/>
                </a:solidFill>
                <a:latin typeface="Ebrima" panose="02000000000000000000" pitchFamily="2" charset="0"/>
                <a:ea typeface="Ebrima" panose="02000000000000000000" pitchFamily="2" charset="0"/>
                <a:cs typeface="Ebrima" panose="02000000000000000000" pitchFamily="2" charset="0"/>
              </a:rPr>
            </a:br>
            <a:r>
              <a:rPr lang="en-US" sz="4000" dirty="0" smtClean="0">
                <a:solidFill>
                  <a:schemeClr val="bg1"/>
                </a:solidFill>
                <a:latin typeface="Ebrima" panose="02000000000000000000" pitchFamily="2" charset="0"/>
                <a:ea typeface="Ebrima" panose="02000000000000000000" pitchFamily="2" charset="0"/>
                <a:cs typeface="Ebrima" panose="02000000000000000000" pitchFamily="2" charset="0"/>
              </a:rPr>
              <a:t>2022-2023</a:t>
            </a:r>
            <a:endParaRPr lang="en-GB" sz="4000" dirty="0">
              <a:solidFill>
                <a:schemeClr val="bg1"/>
              </a:solidFill>
              <a:latin typeface="Ebrima" panose="02000000000000000000" pitchFamily="2" charset="0"/>
              <a:ea typeface="Ebrima" panose="02000000000000000000" pitchFamily="2" charset="0"/>
              <a:cs typeface="Ebrima" panose="02000000000000000000" pitchFamily="2" charset="0"/>
            </a:endParaRPr>
          </a:p>
        </p:txBody>
      </p:sp>
      <p:sp>
        <p:nvSpPr>
          <p:cNvPr id="3" name="Subtitle 2"/>
          <p:cNvSpPr>
            <a:spLocks noGrp="1"/>
          </p:cNvSpPr>
          <p:nvPr>
            <p:ph type="subTitle" idx="1"/>
          </p:nvPr>
        </p:nvSpPr>
        <p:spPr>
          <a:xfrm>
            <a:off x="1640632" y="5357152"/>
            <a:ext cx="8537511" cy="1947333"/>
          </a:xfrm>
        </p:spPr>
        <p:txBody>
          <a:bodyPr>
            <a:normAutofit/>
          </a:bodyPr>
          <a:lstStyle/>
          <a:p>
            <a:pPr algn="ctr"/>
            <a:r>
              <a:rPr lang="en-US" sz="4000" b="1" dirty="0" smtClean="0">
                <a:solidFill>
                  <a:schemeClr val="bg2">
                    <a:lumMod val="25000"/>
                  </a:schemeClr>
                </a:solidFill>
                <a:latin typeface="Ebrima" panose="02000000000000000000" pitchFamily="2" charset="0"/>
                <a:ea typeface="Ebrima" panose="02000000000000000000" pitchFamily="2" charset="0"/>
                <a:cs typeface="Ebrima" panose="02000000000000000000" pitchFamily="2" charset="0"/>
              </a:rPr>
              <a:t>T</a:t>
            </a:r>
            <a:r>
              <a:rPr lang="en-US" sz="4000" dirty="0" smtClean="0">
                <a:solidFill>
                  <a:schemeClr val="bg2">
                    <a:lumMod val="25000"/>
                  </a:schemeClr>
                </a:solidFill>
                <a:latin typeface="Ebrima" panose="02000000000000000000" pitchFamily="2" charset="0"/>
                <a:ea typeface="Ebrima" panose="02000000000000000000" pitchFamily="2" charset="0"/>
                <a:cs typeface="Ebrima" panose="02000000000000000000" pitchFamily="2" charset="0"/>
              </a:rPr>
              <a:t>ogether </a:t>
            </a:r>
            <a:r>
              <a:rPr lang="en-US" sz="4000" b="1" dirty="0" smtClean="0">
                <a:solidFill>
                  <a:schemeClr val="bg2">
                    <a:lumMod val="25000"/>
                  </a:schemeClr>
                </a:solidFill>
                <a:latin typeface="Ebrima" panose="02000000000000000000" pitchFamily="2" charset="0"/>
                <a:ea typeface="Ebrima" panose="02000000000000000000" pitchFamily="2" charset="0"/>
                <a:cs typeface="Ebrima" panose="02000000000000000000" pitchFamily="2" charset="0"/>
              </a:rPr>
              <a:t>E</a:t>
            </a:r>
            <a:r>
              <a:rPr lang="en-US" sz="4000" dirty="0" smtClean="0">
                <a:solidFill>
                  <a:schemeClr val="bg2">
                    <a:lumMod val="25000"/>
                  </a:schemeClr>
                </a:solidFill>
                <a:latin typeface="Ebrima" panose="02000000000000000000" pitchFamily="2" charset="0"/>
                <a:ea typeface="Ebrima" panose="02000000000000000000" pitchFamily="2" charset="0"/>
                <a:cs typeface="Ebrima" panose="02000000000000000000" pitchFamily="2" charset="0"/>
              </a:rPr>
              <a:t>veryone </a:t>
            </a:r>
            <a:r>
              <a:rPr lang="en-US" sz="4000" b="1" dirty="0" smtClean="0">
                <a:solidFill>
                  <a:schemeClr val="bg2">
                    <a:lumMod val="25000"/>
                  </a:schemeClr>
                </a:solidFill>
                <a:latin typeface="Ebrima" panose="02000000000000000000" pitchFamily="2" charset="0"/>
                <a:ea typeface="Ebrima" panose="02000000000000000000" pitchFamily="2" charset="0"/>
                <a:cs typeface="Ebrima" panose="02000000000000000000" pitchFamily="2" charset="0"/>
              </a:rPr>
              <a:t>A</a:t>
            </a:r>
            <a:r>
              <a:rPr lang="en-US" sz="4000" dirty="0" smtClean="0">
                <a:solidFill>
                  <a:schemeClr val="bg2">
                    <a:lumMod val="25000"/>
                  </a:schemeClr>
                </a:solidFill>
                <a:latin typeface="Ebrima" panose="02000000000000000000" pitchFamily="2" charset="0"/>
                <a:ea typeface="Ebrima" panose="02000000000000000000" pitchFamily="2" charset="0"/>
                <a:cs typeface="Ebrima" panose="02000000000000000000" pitchFamily="2" charset="0"/>
              </a:rPr>
              <a:t>chieves </a:t>
            </a:r>
            <a:r>
              <a:rPr lang="en-US" sz="4000" b="1" dirty="0" smtClean="0">
                <a:solidFill>
                  <a:schemeClr val="bg2">
                    <a:lumMod val="25000"/>
                  </a:schemeClr>
                </a:solidFill>
                <a:latin typeface="Ebrima" panose="02000000000000000000" pitchFamily="2" charset="0"/>
                <a:ea typeface="Ebrima" panose="02000000000000000000" pitchFamily="2" charset="0"/>
                <a:cs typeface="Ebrima" panose="02000000000000000000" pitchFamily="2" charset="0"/>
              </a:rPr>
              <a:t>M</a:t>
            </a:r>
            <a:r>
              <a:rPr lang="en-US" sz="4000" dirty="0" smtClean="0">
                <a:solidFill>
                  <a:schemeClr val="bg2">
                    <a:lumMod val="25000"/>
                  </a:schemeClr>
                </a:solidFill>
                <a:latin typeface="Ebrima" panose="02000000000000000000" pitchFamily="2" charset="0"/>
                <a:ea typeface="Ebrima" panose="02000000000000000000" pitchFamily="2" charset="0"/>
                <a:cs typeface="Ebrima" panose="02000000000000000000" pitchFamily="2" charset="0"/>
              </a:rPr>
              <a:t>ore</a:t>
            </a:r>
            <a:endParaRPr lang="en-GB" sz="4000" dirty="0">
              <a:solidFill>
                <a:schemeClr val="bg2">
                  <a:lumMod val="25000"/>
                </a:schemeClr>
              </a:solidFill>
              <a:latin typeface="Ebrima" panose="02000000000000000000" pitchFamily="2" charset="0"/>
              <a:ea typeface="Ebrima" panose="02000000000000000000" pitchFamily="2" charset="0"/>
              <a:cs typeface="Ebrima" panose="02000000000000000000" pitchFamily="2" charset="0"/>
            </a:endParaRPr>
          </a:p>
        </p:txBody>
      </p:sp>
      <p:sp>
        <p:nvSpPr>
          <p:cNvPr id="6" name="Rounded Rectangle 3"/>
          <p:cNvSpPr>
            <a:spLocks/>
          </p:cNvSpPr>
          <p:nvPr/>
        </p:nvSpPr>
        <p:spPr>
          <a:xfrm>
            <a:off x="3331029" y="427297"/>
            <a:ext cx="5131836" cy="1333500"/>
          </a:xfrm>
          <a:custGeom>
            <a:avLst>
              <a:gd name="f10" fmla="val 3600"/>
            </a:avLst>
            <a:gdLst>
              <a:gd name="f1" fmla="val 10800000"/>
              <a:gd name="f2" fmla="val 5400000"/>
              <a:gd name="f3" fmla="val 16200000"/>
              <a:gd name="f4" fmla="val w"/>
              <a:gd name="f5" fmla="val h"/>
              <a:gd name="f6" fmla="val ss"/>
              <a:gd name="f7" fmla="val 0"/>
              <a:gd name="f8" fmla="*/ 5419351 1 1725033"/>
              <a:gd name="f9" fmla="val 45"/>
              <a:gd name="f10" fmla="val 3600"/>
              <a:gd name="f11" fmla="abs f4"/>
              <a:gd name="f12" fmla="abs f5"/>
              <a:gd name="f13" fmla="abs f6"/>
              <a:gd name="f14" fmla="*/ f8 1 180"/>
              <a:gd name="f15" fmla="val f10"/>
              <a:gd name="f16" fmla="+- 0 0 f2"/>
              <a:gd name="f17" fmla="?: f11 f4 1"/>
              <a:gd name="f18" fmla="?: f12 f5 1"/>
              <a:gd name="f19" fmla="?: f13 f6 1"/>
              <a:gd name="f20" fmla="*/ f9 f14 1"/>
              <a:gd name="f21" fmla="+- f7 f15 0"/>
              <a:gd name="f22" fmla="*/ f17 1 21600"/>
              <a:gd name="f23" fmla="*/ f18 1 21600"/>
              <a:gd name="f24" fmla="*/ 21600 f17 1"/>
              <a:gd name="f25" fmla="*/ 21600 f18 1"/>
              <a:gd name="f26" fmla="+- 0 0 f20"/>
              <a:gd name="f27" fmla="+- f7 0 f21"/>
              <a:gd name="f28" fmla="+- f21 0 f7"/>
              <a:gd name="f29" fmla="min f23 f22"/>
              <a:gd name="f30" fmla="*/ f24 1 f19"/>
              <a:gd name="f31" fmla="*/ f25 1 f19"/>
              <a:gd name="f32" fmla="*/ f26 f1 1"/>
              <a:gd name="f33" fmla="abs f27"/>
              <a:gd name="f34" fmla="abs f28"/>
              <a:gd name="f35" fmla="?: f27 f16 f2"/>
              <a:gd name="f36" fmla="?: f27 f2 f16"/>
              <a:gd name="f37" fmla="?: f27 f3 f2"/>
              <a:gd name="f38" fmla="?: f27 f2 f3"/>
              <a:gd name="f39" fmla="?: f28 f16 f2"/>
              <a:gd name="f40" fmla="?: f28 f2 f16"/>
              <a:gd name="f41" fmla="?: f27 0 f1"/>
              <a:gd name="f42" fmla="?: f27 f1 0"/>
              <a:gd name="f43" fmla="val f30"/>
              <a:gd name="f44" fmla="val f31"/>
              <a:gd name="f45" fmla="*/ f32 1 f8"/>
              <a:gd name="f46" fmla="?: f27 f38 f37"/>
              <a:gd name="f47" fmla="?: f27 f37 f38"/>
              <a:gd name="f48" fmla="?: f28 f36 f35"/>
              <a:gd name="f49" fmla="*/ f21 f29 1"/>
              <a:gd name="f50" fmla="*/ f7 f29 1"/>
              <a:gd name="f51" fmla="*/ f33 f29 1"/>
              <a:gd name="f52" fmla="*/ f34 f29 1"/>
              <a:gd name="f53" fmla="+- f44 0 f15"/>
              <a:gd name="f54" fmla="+- f43 0 f15"/>
              <a:gd name="f55" fmla="+- f45 0 f2"/>
              <a:gd name="f56" fmla="?: f28 f47 f46"/>
              <a:gd name="f57" fmla="*/ f44 f29 1"/>
              <a:gd name="f58" fmla="*/ f43 f29 1"/>
              <a:gd name="f59" fmla="+- f55 f2 0"/>
              <a:gd name="f60" fmla="+- f44 0 f53"/>
              <a:gd name="f61" fmla="+- f43 0 f54"/>
              <a:gd name="f62" fmla="+- f53 0 f44"/>
              <a:gd name="f63" fmla="+- f54 0 f43"/>
              <a:gd name="f64" fmla="*/ f53 f29 1"/>
              <a:gd name="f65" fmla="*/ f54 f29 1"/>
              <a:gd name="f66" fmla="*/ f59 f8 1"/>
              <a:gd name="f67" fmla="abs f60"/>
              <a:gd name="f68" fmla="?: f60 0 f1"/>
              <a:gd name="f69" fmla="?: f60 f1 0"/>
              <a:gd name="f70" fmla="?: f60 f39 f40"/>
              <a:gd name="f71" fmla="abs f61"/>
              <a:gd name="f72" fmla="abs f62"/>
              <a:gd name="f73" fmla="?: f61 f16 f2"/>
              <a:gd name="f74" fmla="?: f61 f2 f16"/>
              <a:gd name="f75" fmla="?: f61 f3 f2"/>
              <a:gd name="f76" fmla="?: f61 f2 f3"/>
              <a:gd name="f77" fmla="abs f63"/>
              <a:gd name="f78" fmla="?: f63 f16 f2"/>
              <a:gd name="f79" fmla="?: f63 f2 f16"/>
              <a:gd name="f80" fmla="?: f63 f42 f41"/>
              <a:gd name="f81" fmla="?: f63 f41 f42"/>
              <a:gd name="f82" fmla="*/ f66 1 f1"/>
              <a:gd name="f83" fmla="?: f28 f69 f68"/>
              <a:gd name="f84" fmla="?: f28 f68 f69"/>
              <a:gd name="f85" fmla="?: f61 f76 f75"/>
              <a:gd name="f86" fmla="?: f61 f75 f76"/>
              <a:gd name="f87" fmla="?: f62 f74 f73"/>
              <a:gd name="f88" fmla="?: f27 f80 f81"/>
              <a:gd name="f89" fmla="?: f27 f78 f79"/>
              <a:gd name="f90" fmla="*/ f67 f29 1"/>
              <a:gd name="f91" fmla="*/ f71 f29 1"/>
              <a:gd name="f92" fmla="*/ f72 f29 1"/>
              <a:gd name="f93" fmla="*/ f77 f29 1"/>
              <a:gd name="f94" fmla="+- 0 0 f82"/>
              <a:gd name="f95" fmla="?: f60 f83 f84"/>
              <a:gd name="f96" fmla="?: f62 f86 f85"/>
              <a:gd name="f97" fmla="+- 0 0 f94"/>
              <a:gd name="f98" fmla="*/ f97 f1 1"/>
              <a:gd name="f99" fmla="*/ f98 1 f8"/>
              <a:gd name="f100" fmla="+- f99 0 f2"/>
              <a:gd name="f101" fmla="cos 1 f100"/>
              <a:gd name="f102" fmla="+- 0 0 f101"/>
              <a:gd name="f103" fmla="+- 0 0 f102"/>
              <a:gd name="f104" fmla="val f103"/>
              <a:gd name="f105" fmla="+- 0 0 f104"/>
              <a:gd name="f106" fmla="*/ f15 f105 1"/>
              <a:gd name="f107" fmla="*/ f106 3163 1"/>
              <a:gd name="f108" fmla="*/ f107 1 7636"/>
              <a:gd name="f109" fmla="+- f7 f108 0"/>
              <a:gd name="f110" fmla="+- f43 0 f108"/>
              <a:gd name="f111" fmla="+- f44 0 f108"/>
              <a:gd name="f112" fmla="*/ f109 f29 1"/>
              <a:gd name="f113" fmla="*/ f110 f29 1"/>
              <a:gd name="f114" fmla="*/ f111 f29 1"/>
            </a:gdLst>
            <a:ahLst/>
            <a:cxnLst>
              <a:cxn ang="3cd4">
                <a:pos x="hc" y="t"/>
              </a:cxn>
              <a:cxn ang="0">
                <a:pos x="r" y="vc"/>
              </a:cxn>
              <a:cxn ang="cd4">
                <a:pos x="hc" y="b"/>
              </a:cxn>
              <a:cxn ang="cd2">
                <a:pos x="l" y="vc"/>
              </a:cxn>
            </a:cxnLst>
            <a:rect l="f112" t="f112" r="f113" b="f114"/>
            <a:pathLst>
              <a:path>
                <a:moveTo>
                  <a:pt x="f49" y="f50"/>
                </a:moveTo>
                <a:arcTo wR="f51" hR="f52" stAng="f56" swAng="f48"/>
                <a:lnTo>
                  <a:pt x="f50" y="f64"/>
                </a:lnTo>
                <a:arcTo wR="f52" hR="f90" stAng="f95" swAng="f70"/>
                <a:lnTo>
                  <a:pt x="f65" y="f57"/>
                </a:lnTo>
                <a:arcTo wR="f91" hR="f92" stAng="f96" swAng="f87"/>
                <a:lnTo>
                  <a:pt x="f58" y="f49"/>
                </a:lnTo>
                <a:arcTo wR="f93" hR="f51" stAng="f88" swAng="f89"/>
                <a:close/>
              </a:path>
            </a:pathLst>
          </a:custGeom>
          <a:solidFill>
            <a:srgbClr val="BD1503"/>
          </a:solidFill>
          <a:ln>
            <a:noFill/>
            <a:prstDash val="solid"/>
          </a:ln>
        </p:spPr>
        <p:txBody>
          <a:bodyPr vert="horz" wrap="square" lIns="91440" tIns="45720" rIns="91440" bIns="45720" anchor="ctr" anchorCtr="0" compatLnSpc="1">
            <a:noAutofit/>
          </a:bodyPr>
          <a:lstStyle/>
          <a:p>
            <a:pPr algn="ctr">
              <a:lnSpc>
                <a:spcPct val="115000"/>
              </a:lnSpc>
              <a:spcAft>
                <a:spcPts val="1000"/>
              </a:spcAft>
            </a:pPr>
            <a:endParaRPr lang="en-GB" sz="1100">
              <a:no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7" name="Picture 6"/>
          <p:cNvPicPr/>
          <p:nvPr/>
        </p:nvPicPr>
        <p:blipFill>
          <a:blip r:embed="rId2">
            <a:extLst>
              <a:ext uri="{28A0092B-C50C-407E-A947-70E740481C1C}">
                <a14:useLocalDpi xmlns:a14="http://schemas.microsoft.com/office/drawing/2010/main" val="0"/>
              </a:ext>
            </a:extLst>
          </a:blip>
          <a:srcRect/>
          <a:stretch>
            <a:fillRect/>
          </a:stretch>
        </p:blipFill>
        <p:spPr bwMode="auto">
          <a:xfrm>
            <a:off x="3885324" y="544137"/>
            <a:ext cx="4048125" cy="1099820"/>
          </a:xfrm>
          <a:prstGeom prst="rect">
            <a:avLst/>
          </a:prstGeom>
          <a:noFill/>
          <a:ln>
            <a:noFill/>
          </a:ln>
        </p:spPr>
      </p:pic>
    </p:spTree>
    <p:extLst>
      <p:ext uri="{BB962C8B-B14F-4D97-AF65-F5344CB8AC3E}">
        <p14:creationId xmlns:p14="http://schemas.microsoft.com/office/powerpoint/2010/main" val="202830396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5046059" y="281799"/>
            <a:ext cx="6630636" cy="4595001"/>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5809" y="281799"/>
            <a:ext cx="4111589" cy="3071002"/>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01233" y="2796989"/>
            <a:ext cx="5100992" cy="3810000"/>
          </a:xfrm>
          <a:prstGeom prst="rect">
            <a:avLst/>
          </a:prstGeom>
        </p:spPr>
      </p:pic>
    </p:spTree>
    <p:extLst>
      <p:ext uri="{BB962C8B-B14F-4D97-AF65-F5344CB8AC3E}">
        <p14:creationId xmlns:p14="http://schemas.microsoft.com/office/powerpoint/2010/main" val="316933363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86871" y="135965"/>
            <a:ext cx="6892567" cy="5422153"/>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36818" y="4266788"/>
            <a:ext cx="2833101" cy="2116081"/>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447523" y="182468"/>
            <a:ext cx="2700524" cy="2017058"/>
          </a:xfrm>
          <a:prstGeom prst="rect">
            <a:avLst/>
          </a:prstGeom>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999581" y="1966444"/>
            <a:ext cx="2833101" cy="2116082"/>
          </a:xfrm>
          <a:prstGeom prst="rect">
            <a:avLst/>
          </a:prstGeom>
        </p:spPr>
      </p:pic>
    </p:spTree>
    <p:extLst>
      <p:ext uri="{BB962C8B-B14F-4D97-AF65-F5344CB8AC3E}">
        <p14:creationId xmlns:p14="http://schemas.microsoft.com/office/powerpoint/2010/main" val="365960779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607859" y="720322"/>
            <a:ext cx="7135791" cy="3408138"/>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2411" y="3263154"/>
            <a:ext cx="2723776" cy="2034425"/>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00064" y="484094"/>
            <a:ext cx="3513348" cy="2624168"/>
          </a:xfrm>
          <a:prstGeom prst="rect">
            <a:avLst/>
          </a:prstGeom>
        </p:spPr>
      </p:pic>
      <p:sp>
        <p:nvSpPr>
          <p:cNvPr id="5" name="AutoShape 2" descr="Image preview"/>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640634" y="3649686"/>
            <a:ext cx="3479268" cy="2598713"/>
          </a:xfrm>
          <a:prstGeom prst="rect">
            <a:avLst/>
          </a:prstGeom>
        </p:spPr>
      </p:pic>
    </p:spTree>
    <p:extLst>
      <p:ext uri="{BB962C8B-B14F-4D97-AF65-F5344CB8AC3E}">
        <p14:creationId xmlns:p14="http://schemas.microsoft.com/office/powerpoint/2010/main" val="314912203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8489640" y="1799788"/>
            <a:ext cx="3312885" cy="2474439"/>
          </a:xfrm>
          <a:prstGeom prst="rect">
            <a:avLst/>
          </a:prstGeom>
        </p:spPr>
      </p:pic>
      <p:pic>
        <p:nvPicPr>
          <p:cNvPr id="4" name="Picture 3"/>
          <p:cNvPicPr>
            <a:picLocks noChangeAspect="1"/>
          </p:cNvPicPr>
          <p:nvPr/>
        </p:nvPicPr>
        <p:blipFill rotWithShape="1">
          <a:blip r:embed="rId3"/>
          <a:srcRect r="1091"/>
          <a:stretch/>
        </p:blipFill>
        <p:spPr>
          <a:xfrm>
            <a:off x="640810" y="280675"/>
            <a:ext cx="7315835" cy="5169866"/>
          </a:xfrm>
          <a:prstGeom prst="rect">
            <a:avLst/>
          </a:prstGeom>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0800000">
            <a:off x="6939664" y="4458580"/>
            <a:ext cx="2656159" cy="1983921"/>
          </a:xfrm>
          <a:prstGeom prst="rect">
            <a:avLst/>
          </a:prstGeom>
        </p:spPr>
      </p:pic>
    </p:spTree>
    <p:extLst>
      <p:ext uri="{BB962C8B-B14F-4D97-AF65-F5344CB8AC3E}">
        <p14:creationId xmlns:p14="http://schemas.microsoft.com/office/powerpoint/2010/main" val="360710180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r="965" b="1221"/>
          <a:stretch/>
        </p:blipFill>
        <p:spPr>
          <a:xfrm>
            <a:off x="830068" y="300786"/>
            <a:ext cx="7877205" cy="3152097"/>
          </a:xfrm>
          <a:prstGeom prst="rect">
            <a:avLst/>
          </a:prstGeom>
        </p:spPr>
      </p:pic>
      <p:pic>
        <p:nvPicPr>
          <p:cNvPr id="5" name="Picture 2" descr="Image preview"/>
          <p:cNvPicPr>
            <a:picLocks noChangeAspect="1" noChangeArrowheads="1"/>
          </p:cNvPicPr>
          <p:nvPr/>
        </p:nvPicPr>
        <p:blipFill rotWithShape="1">
          <a:blip r:embed="rId3">
            <a:extLst>
              <a:ext uri="{28A0092B-C50C-407E-A947-70E740481C1C}">
                <a14:useLocalDpi xmlns:a14="http://schemas.microsoft.com/office/drawing/2010/main" val="0"/>
              </a:ext>
            </a:extLst>
          </a:blip>
          <a:srcRect t="51524" b="15829"/>
          <a:stretch/>
        </p:blipFill>
        <p:spPr bwMode="auto">
          <a:xfrm>
            <a:off x="1419366" y="3084395"/>
            <a:ext cx="4335795" cy="3070936"/>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4"/>
          <a:stretch>
            <a:fillRect/>
          </a:stretch>
        </p:blipFill>
        <p:spPr>
          <a:xfrm>
            <a:off x="5755161" y="4144145"/>
            <a:ext cx="4060288" cy="2591025"/>
          </a:xfrm>
          <a:prstGeom prst="rect">
            <a:avLst/>
          </a:prstGeom>
        </p:spPr>
      </p:pic>
    </p:spTree>
    <p:extLst>
      <p:ext uri="{BB962C8B-B14F-4D97-AF65-F5344CB8AC3E}">
        <p14:creationId xmlns:p14="http://schemas.microsoft.com/office/powerpoint/2010/main" val="327787498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18081" y="545792"/>
            <a:ext cx="7542242" cy="3630617"/>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60323" y="1566457"/>
            <a:ext cx="3690576" cy="2756541"/>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58995" y="3911699"/>
            <a:ext cx="3769144" cy="2815225"/>
          </a:xfrm>
          <a:prstGeom prst="rect">
            <a:avLst/>
          </a:prstGeom>
        </p:spPr>
      </p:pic>
    </p:spTree>
    <p:extLst>
      <p:ext uri="{BB962C8B-B14F-4D97-AF65-F5344CB8AC3E}">
        <p14:creationId xmlns:p14="http://schemas.microsoft.com/office/powerpoint/2010/main" val="178659234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Image preview"/>
          <p:cNvPicPr>
            <a:picLocks noChangeAspect="1" noChangeArrowheads="1"/>
          </p:cNvPicPr>
          <p:nvPr/>
        </p:nvPicPr>
        <p:blipFill rotWithShape="1">
          <a:blip r:embed="rId2">
            <a:extLst>
              <a:ext uri="{28A0092B-C50C-407E-A947-70E740481C1C}">
                <a14:useLocalDpi xmlns:a14="http://schemas.microsoft.com/office/drawing/2010/main" val="0"/>
              </a:ext>
            </a:extLst>
          </a:blip>
          <a:srcRect t="51524" b="15829"/>
          <a:stretch/>
        </p:blipFill>
        <p:spPr bwMode="auto">
          <a:xfrm>
            <a:off x="1248508" y="668365"/>
            <a:ext cx="3925351" cy="2780229"/>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24953" y="662240"/>
            <a:ext cx="3765903" cy="2812804"/>
          </a:xfrm>
          <a:prstGeom prst="rect">
            <a:avLst/>
          </a:prstGeom>
        </p:spPr>
      </p:pic>
      <p:pic>
        <p:nvPicPr>
          <p:cNvPr id="4" name="Picture 3"/>
          <p:cNvPicPr>
            <a:picLocks noChangeAspect="1"/>
          </p:cNvPicPr>
          <p:nvPr/>
        </p:nvPicPr>
        <p:blipFill>
          <a:blip r:embed="rId4"/>
          <a:stretch>
            <a:fillRect/>
          </a:stretch>
        </p:blipFill>
        <p:spPr>
          <a:xfrm>
            <a:off x="1024388" y="4126755"/>
            <a:ext cx="3657917" cy="2731245"/>
          </a:xfrm>
          <a:prstGeom prst="rect">
            <a:avLst/>
          </a:prstGeom>
        </p:spPr>
      </p:pic>
      <p:pic>
        <p:nvPicPr>
          <p:cNvPr id="5" name="Picture 4"/>
          <p:cNvPicPr>
            <a:picLocks noChangeAspect="1"/>
          </p:cNvPicPr>
          <p:nvPr/>
        </p:nvPicPr>
        <p:blipFill>
          <a:blip r:embed="rId5"/>
          <a:stretch>
            <a:fillRect/>
          </a:stretch>
        </p:blipFill>
        <p:spPr>
          <a:xfrm>
            <a:off x="6100259" y="3972341"/>
            <a:ext cx="2607013" cy="2666508"/>
          </a:xfrm>
          <a:prstGeom prst="rect">
            <a:avLst/>
          </a:prstGeom>
        </p:spPr>
      </p:pic>
      <p:sp>
        <p:nvSpPr>
          <p:cNvPr id="8" name="TextBox 7"/>
          <p:cNvSpPr txBox="1"/>
          <p:nvPr/>
        </p:nvSpPr>
        <p:spPr>
          <a:xfrm>
            <a:off x="2060813" y="3289110"/>
            <a:ext cx="6346208" cy="830997"/>
          </a:xfrm>
          <a:prstGeom prst="rect">
            <a:avLst/>
          </a:prstGeom>
          <a:solidFill>
            <a:srgbClr val="99FF99"/>
          </a:solidFill>
        </p:spPr>
        <p:txBody>
          <a:bodyPr wrap="square" rtlCol="0">
            <a:spAutoFit/>
          </a:bodyPr>
          <a:lstStyle/>
          <a:p>
            <a:r>
              <a:rPr lang="en-GB" sz="2400" b="1" dirty="0" smtClean="0"/>
              <a:t>In Music pupils are given the opportunity to perform, sing, compose and listen</a:t>
            </a:r>
            <a:endParaRPr lang="en-GB" sz="2400" b="1" dirty="0"/>
          </a:p>
        </p:txBody>
      </p:sp>
      <p:sp>
        <p:nvSpPr>
          <p:cNvPr id="3" name="TextBox 2"/>
          <p:cNvSpPr txBox="1"/>
          <p:nvPr/>
        </p:nvSpPr>
        <p:spPr>
          <a:xfrm>
            <a:off x="3165231" y="0"/>
            <a:ext cx="4906107" cy="584775"/>
          </a:xfrm>
          <a:prstGeom prst="rect">
            <a:avLst/>
          </a:prstGeom>
          <a:noFill/>
        </p:spPr>
        <p:txBody>
          <a:bodyPr wrap="square" rtlCol="0">
            <a:spAutoFit/>
          </a:bodyPr>
          <a:lstStyle/>
          <a:p>
            <a:r>
              <a:rPr lang="en-US" sz="3200" dirty="0">
                <a:solidFill>
                  <a:schemeClr val="bg1"/>
                </a:solidFill>
                <a:latin typeface="Ebrima" panose="02000000000000000000" pitchFamily="2" charset="0"/>
                <a:ea typeface="Ebrima" panose="02000000000000000000" pitchFamily="2" charset="0"/>
                <a:cs typeface="Ebrima" panose="02000000000000000000" pitchFamily="2" charset="0"/>
              </a:rPr>
              <a:t>Provision</a:t>
            </a:r>
            <a:endParaRPr lang="en-GB" sz="3200" dirty="0"/>
          </a:p>
        </p:txBody>
      </p:sp>
    </p:spTree>
    <p:extLst>
      <p:ext uri="{BB962C8B-B14F-4D97-AF65-F5344CB8AC3E}">
        <p14:creationId xmlns:p14="http://schemas.microsoft.com/office/powerpoint/2010/main" val="151728250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85741" y="483255"/>
            <a:ext cx="4294909" cy="369332"/>
          </a:xfrm>
          <a:prstGeom prst="rect">
            <a:avLst/>
          </a:prstGeom>
          <a:noFill/>
        </p:spPr>
        <p:txBody>
          <a:bodyPr wrap="square" rtlCol="0">
            <a:spAutoFit/>
          </a:bodyPr>
          <a:lstStyle/>
          <a:p>
            <a:r>
              <a:rPr lang="en-GB" dirty="0" smtClean="0"/>
              <a:t>Music in Early Years and KS1</a:t>
            </a:r>
            <a:endParaRPr lang="en-GB" dirty="0"/>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07758" y="1037229"/>
            <a:ext cx="4368957" cy="3263233"/>
          </a:xfrm>
          <a:prstGeom prst="rect">
            <a:avLst/>
          </a:prstGeom>
        </p:spPr>
      </p:pic>
      <p:pic>
        <p:nvPicPr>
          <p:cNvPr id="6" name="Picture 5"/>
          <p:cNvPicPr>
            <a:picLocks noChangeAspect="1"/>
          </p:cNvPicPr>
          <p:nvPr/>
        </p:nvPicPr>
        <p:blipFill>
          <a:blip r:embed="rId3"/>
          <a:stretch>
            <a:fillRect/>
          </a:stretch>
        </p:blipFill>
        <p:spPr>
          <a:xfrm>
            <a:off x="4158655" y="3091492"/>
            <a:ext cx="2938527" cy="3005588"/>
          </a:xfrm>
          <a:prstGeom prst="rect">
            <a:avLst/>
          </a:prstGeom>
        </p:spPr>
      </p:pic>
      <p:pic>
        <p:nvPicPr>
          <p:cNvPr id="8" name="Picture 7"/>
          <p:cNvPicPr>
            <a:picLocks noChangeAspect="1"/>
          </p:cNvPicPr>
          <p:nvPr/>
        </p:nvPicPr>
        <p:blipFill>
          <a:blip r:embed="rId4"/>
          <a:stretch>
            <a:fillRect/>
          </a:stretch>
        </p:blipFill>
        <p:spPr>
          <a:xfrm>
            <a:off x="7097182" y="667921"/>
            <a:ext cx="3400900" cy="3296110"/>
          </a:xfrm>
          <a:prstGeom prst="rect">
            <a:avLst/>
          </a:prstGeom>
        </p:spPr>
      </p:pic>
    </p:spTree>
    <p:extLst>
      <p:ext uri="{BB962C8B-B14F-4D97-AF65-F5344CB8AC3E}">
        <p14:creationId xmlns:p14="http://schemas.microsoft.com/office/powerpoint/2010/main" val="300110883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18364" y="368490"/>
            <a:ext cx="5117910" cy="369332"/>
          </a:xfrm>
          <a:prstGeom prst="rect">
            <a:avLst/>
          </a:prstGeom>
          <a:noFill/>
        </p:spPr>
        <p:txBody>
          <a:bodyPr wrap="square" rtlCol="0">
            <a:spAutoFit/>
          </a:bodyPr>
          <a:lstStyle/>
          <a:p>
            <a:r>
              <a:rPr lang="en-GB" dirty="0" smtClean="0">
                <a:solidFill>
                  <a:schemeClr val="bg1"/>
                </a:solidFill>
              </a:rPr>
              <a:t>Provision</a:t>
            </a:r>
            <a:endParaRPr lang="en-GB" dirty="0">
              <a:solidFill>
                <a:schemeClr val="bg1"/>
              </a:solidFill>
            </a:endParaRPr>
          </a:p>
        </p:txBody>
      </p:sp>
      <p:sp>
        <p:nvSpPr>
          <p:cNvPr id="3" name="Oval Callout 2"/>
          <p:cNvSpPr/>
          <p:nvPr/>
        </p:nvSpPr>
        <p:spPr>
          <a:xfrm>
            <a:off x="249703" y="854790"/>
            <a:ext cx="2708575" cy="1127204"/>
          </a:xfrm>
          <a:prstGeom prst="wedgeEllipseCallout">
            <a:avLst>
              <a:gd name="adj1" fmla="val 78301"/>
              <a:gd name="adj2" fmla="val 68900"/>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Box 3"/>
          <p:cNvSpPr txBox="1"/>
          <p:nvPr/>
        </p:nvSpPr>
        <p:spPr>
          <a:xfrm>
            <a:off x="682388" y="941696"/>
            <a:ext cx="2470245" cy="923330"/>
          </a:xfrm>
          <a:prstGeom prst="rect">
            <a:avLst/>
          </a:prstGeom>
          <a:noFill/>
        </p:spPr>
        <p:txBody>
          <a:bodyPr wrap="square" rtlCol="0">
            <a:spAutoFit/>
          </a:bodyPr>
          <a:lstStyle/>
          <a:p>
            <a:r>
              <a:rPr lang="en-GB" dirty="0" smtClean="0">
                <a:solidFill>
                  <a:schemeClr val="bg1"/>
                </a:solidFill>
              </a:rPr>
              <a:t>Pupils receive Recorder lessons in Y3.</a:t>
            </a:r>
          </a:p>
        </p:txBody>
      </p:sp>
      <p:sp>
        <p:nvSpPr>
          <p:cNvPr id="5" name="TextBox 4"/>
          <p:cNvSpPr txBox="1"/>
          <p:nvPr/>
        </p:nvSpPr>
        <p:spPr>
          <a:xfrm>
            <a:off x="6810233" y="553156"/>
            <a:ext cx="2947916" cy="369332"/>
          </a:xfrm>
          <a:prstGeom prst="rect">
            <a:avLst/>
          </a:prstGeom>
          <a:noFill/>
        </p:spPr>
        <p:txBody>
          <a:bodyPr wrap="square" rtlCol="0">
            <a:spAutoFit/>
          </a:bodyPr>
          <a:lstStyle/>
          <a:p>
            <a:r>
              <a:rPr lang="en-GB" dirty="0" smtClean="0">
                <a:solidFill>
                  <a:schemeClr val="bg1"/>
                </a:solidFill>
              </a:rPr>
              <a:t>Impact </a:t>
            </a:r>
            <a:endParaRPr lang="en-GB" dirty="0">
              <a:solidFill>
                <a:schemeClr val="bg1"/>
              </a:solidFill>
            </a:endParaRPr>
          </a:p>
        </p:txBody>
      </p:sp>
      <p:sp>
        <p:nvSpPr>
          <p:cNvPr id="6" name="Oval Callout 5"/>
          <p:cNvSpPr/>
          <p:nvPr/>
        </p:nvSpPr>
        <p:spPr>
          <a:xfrm>
            <a:off x="8287913" y="131136"/>
            <a:ext cx="3207224" cy="2135047"/>
          </a:xfrm>
          <a:prstGeom prst="wedgeEllipseCallout">
            <a:avLst>
              <a:gd name="adj1" fmla="val -48995"/>
              <a:gd name="adj2" fmla="val 62042"/>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p:cNvSpPr txBox="1"/>
          <p:nvPr/>
        </p:nvSpPr>
        <p:spPr>
          <a:xfrm>
            <a:off x="9019309" y="553157"/>
            <a:ext cx="1911926" cy="1477328"/>
          </a:xfrm>
          <a:prstGeom prst="rect">
            <a:avLst/>
          </a:prstGeom>
          <a:noFill/>
        </p:spPr>
        <p:txBody>
          <a:bodyPr wrap="square" rtlCol="0">
            <a:spAutoFit/>
          </a:bodyPr>
          <a:lstStyle/>
          <a:p>
            <a:r>
              <a:rPr lang="en-GB" dirty="0" smtClean="0">
                <a:solidFill>
                  <a:schemeClr val="bg1"/>
                </a:solidFill>
              </a:rPr>
              <a:t>Pupils learn to play as an ensemble and learn to read music</a:t>
            </a:r>
            <a:r>
              <a:rPr lang="en-GB" dirty="0" smtClean="0"/>
              <a:t>. </a:t>
            </a:r>
            <a:endParaRPr lang="en-GB" dirty="0"/>
          </a:p>
        </p:txBody>
      </p:sp>
      <p:pic>
        <p:nvPicPr>
          <p:cNvPr id="11" name="Picture 10"/>
          <p:cNvPicPr>
            <a:picLocks noChangeAspect="1"/>
          </p:cNvPicPr>
          <p:nvPr/>
        </p:nvPicPr>
        <p:blipFill>
          <a:blip r:embed="rId2"/>
          <a:stretch>
            <a:fillRect/>
          </a:stretch>
        </p:blipFill>
        <p:spPr>
          <a:xfrm>
            <a:off x="2926939" y="1455623"/>
            <a:ext cx="5477639" cy="2715004"/>
          </a:xfrm>
          <a:prstGeom prst="rect">
            <a:avLst/>
          </a:prstGeom>
        </p:spPr>
      </p:pic>
      <p:pic>
        <p:nvPicPr>
          <p:cNvPr id="10" name="Picture 9"/>
          <p:cNvPicPr>
            <a:picLocks noChangeAspect="1"/>
          </p:cNvPicPr>
          <p:nvPr/>
        </p:nvPicPr>
        <p:blipFill>
          <a:blip r:embed="rId3"/>
          <a:stretch>
            <a:fillRect/>
          </a:stretch>
        </p:blipFill>
        <p:spPr>
          <a:xfrm>
            <a:off x="333007" y="3903785"/>
            <a:ext cx="4111878" cy="2237502"/>
          </a:xfrm>
          <a:prstGeom prst="rect">
            <a:avLst/>
          </a:prstGeom>
        </p:spPr>
      </p:pic>
      <p:pic>
        <p:nvPicPr>
          <p:cNvPr id="13" name="Picture 12"/>
          <p:cNvPicPr>
            <a:picLocks noChangeAspect="1"/>
          </p:cNvPicPr>
          <p:nvPr/>
        </p:nvPicPr>
        <p:blipFill>
          <a:blip r:embed="rId4"/>
          <a:stretch>
            <a:fillRect/>
          </a:stretch>
        </p:blipFill>
        <p:spPr>
          <a:xfrm>
            <a:off x="5336274" y="4413739"/>
            <a:ext cx="6568511" cy="615462"/>
          </a:xfrm>
          <a:prstGeom prst="rect">
            <a:avLst/>
          </a:prstGeom>
        </p:spPr>
      </p:pic>
    </p:spTree>
    <p:extLst>
      <p:ext uri="{BB962C8B-B14F-4D97-AF65-F5344CB8AC3E}">
        <p14:creationId xmlns:p14="http://schemas.microsoft.com/office/powerpoint/2010/main" val="280575146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69535" y="477117"/>
            <a:ext cx="2852382" cy="461665"/>
          </a:xfrm>
          <a:prstGeom prst="rect">
            <a:avLst/>
          </a:prstGeom>
          <a:noFill/>
        </p:spPr>
        <p:txBody>
          <a:bodyPr wrap="square" rtlCol="0">
            <a:spAutoFit/>
          </a:bodyPr>
          <a:lstStyle/>
          <a:p>
            <a:r>
              <a:rPr lang="en-GB" sz="2400" dirty="0" smtClean="0">
                <a:solidFill>
                  <a:schemeClr val="bg1"/>
                </a:solidFill>
              </a:rPr>
              <a:t>Provision</a:t>
            </a:r>
            <a:endParaRPr lang="en-GB" sz="2400" dirty="0">
              <a:solidFill>
                <a:schemeClr val="bg1"/>
              </a:solidFill>
            </a:endParaRPr>
          </a:p>
        </p:txBody>
      </p:sp>
      <p:pic>
        <p:nvPicPr>
          <p:cNvPr id="11" name="Picture 10"/>
          <p:cNvPicPr>
            <a:picLocks noChangeAspect="1"/>
          </p:cNvPicPr>
          <p:nvPr/>
        </p:nvPicPr>
        <p:blipFill>
          <a:blip r:embed="rId2"/>
          <a:stretch>
            <a:fillRect/>
          </a:stretch>
        </p:blipFill>
        <p:spPr>
          <a:xfrm>
            <a:off x="3972872" y="2323523"/>
            <a:ext cx="7040871" cy="2827293"/>
          </a:xfrm>
          <a:prstGeom prst="rect">
            <a:avLst/>
          </a:prstGeom>
        </p:spPr>
      </p:pic>
      <p:pic>
        <p:nvPicPr>
          <p:cNvPr id="10" name="Picture 9"/>
          <p:cNvPicPr>
            <a:picLocks noChangeAspect="1"/>
          </p:cNvPicPr>
          <p:nvPr/>
        </p:nvPicPr>
        <p:blipFill>
          <a:blip r:embed="rId3"/>
          <a:stretch>
            <a:fillRect/>
          </a:stretch>
        </p:blipFill>
        <p:spPr>
          <a:xfrm>
            <a:off x="1053208" y="3632264"/>
            <a:ext cx="2810500" cy="2780017"/>
          </a:xfrm>
          <a:prstGeom prst="rect">
            <a:avLst/>
          </a:prstGeom>
        </p:spPr>
      </p:pic>
      <p:sp>
        <p:nvSpPr>
          <p:cNvPr id="3" name="Oval Callout 2"/>
          <p:cNvSpPr/>
          <p:nvPr/>
        </p:nvSpPr>
        <p:spPr>
          <a:xfrm>
            <a:off x="929186" y="1178448"/>
            <a:ext cx="3343702" cy="1624084"/>
          </a:xfrm>
          <a:prstGeom prst="wedgeEllipseCallout">
            <a:avLst>
              <a:gd name="adj1" fmla="val 13547"/>
              <a:gd name="adj2" fmla="val 122633"/>
            </a:avLst>
          </a:prstGeom>
          <a:solidFill>
            <a:srgbClr val="99FF3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Box 3"/>
          <p:cNvSpPr txBox="1"/>
          <p:nvPr/>
        </p:nvSpPr>
        <p:spPr>
          <a:xfrm>
            <a:off x="1283677" y="1565031"/>
            <a:ext cx="2580031" cy="830997"/>
          </a:xfrm>
          <a:prstGeom prst="rect">
            <a:avLst/>
          </a:prstGeom>
          <a:noFill/>
        </p:spPr>
        <p:txBody>
          <a:bodyPr wrap="square" rtlCol="0">
            <a:spAutoFit/>
          </a:bodyPr>
          <a:lstStyle/>
          <a:p>
            <a:r>
              <a:rPr lang="en-GB" sz="2400" dirty="0" smtClean="0">
                <a:solidFill>
                  <a:schemeClr val="bg1"/>
                </a:solidFill>
              </a:rPr>
              <a:t>Pupils learn the Ukulele in Y4</a:t>
            </a:r>
            <a:endParaRPr lang="en-GB" sz="2400" dirty="0">
              <a:solidFill>
                <a:schemeClr val="bg1"/>
              </a:solidFill>
            </a:endParaRPr>
          </a:p>
        </p:txBody>
      </p:sp>
      <p:sp>
        <p:nvSpPr>
          <p:cNvPr id="6" name="Oval Callout 5"/>
          <p:cNvSpPr/>
          <p:nvPr/>
        </p:nvSpPr>
        <p:spPr>
          <a:xfrm>
            <a:off x="7316574" y="211015"/>
            <a:ext cx="4875426" cy="2591517"/>
          </a:xfrm>
          <a:prstGeom prst="wedgeEllipseCallout">
            <a:avLst>
              <a:gd name="adj1" fmla="val -30754"/>
              <a:gd name="adj2" fmla="val 54916"/>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Oval Callout 7"/>
          <p:cNvSpPr/>
          <p:nvPr/>
        </p:nvSpPr>
        <p:spPr>
          <a:xfrm>
            <a:off x="7206018" y="5118534"/>
            <a:ext cx="3807725" cy="1714360"/>
          </a:xfrm>
          <a:prstGeom prst="wedgeEllipseCallout">
            <a:avLst>
              <a:gd name="adj1" fmla="val -60087"/>
              <a:gd name="adj2" fmla="val -44453"/>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Box 8"/>
          <p:cNvSpPr txBox="1"/>
          <p:nvPr/>
        </p:nvSpPr>
        <p:spPr>
          <a:xfrm>
            <a:off x="7508631" y="5539154"/>
            <a:ext cx="3614275" cy="1015663"/>
          </a:xfrm>
          <a:prstGeom prst="rect">
            <a:avLst/>
          </a:prstGeom>
          <a:noFill/>
        </p:spPr>
        <p:txBody>
          <a:bodyPr wrap="square" rtlCol="0">
            <a:spAutoFit/>
          </a:bodyPr>
          <a:lstStyle/>
          <a:p>
            <a:r>
              <a:rPr lang="en-GB" sz="2000" dirty="0" smtClean="0">
                <a:solidFill>
                  <a:schemeClr val="bg1"/>
                </a:solidFill>
              </a:rPr>
              <a:t>Pupils performed in a concert  for their parents in the summer term</a:t>
            </a:r>
            <a:endParaRPr lang="en-GB" sz="2000" dirty="0">
              <a:solidFill>
                <a:schemeClr val="bg1"/>
              </a:solidFill>
            </a:endParaRPr>
          </a:p>
        </p:txBody>
      </p:sp>
      <p:sp>
        <p:nvSpPr>
          <p:cNvPr id="12" name="TextBox 11"/>
          <p:cNvSpPr txBox="1"/>
          <p:nvPr/>
        </p:nvSpPr>
        <p:spPr>
          <a:xfrm flipH="1">
            <a:off x="4835768" y="641445"/>
            <a:ext cx="2370250" cy="523220"/>
          </a:xfrm>
          <a:prstGeom prst="rect">
            <a:avLst/>
          </a:prstGeom>
          <a:noFill/>
        </p:spPr>
        <p:txBody>
          <a:bodyPr wrap="square" rtlCol="0">
            <a:spAutoFit/>
          </a:bodyPr>
          <a:lstStyle/>
          <a:p>
            <a:r>
              <a:rPr lang="en-GB" sz="2800" dirty="0" smtClean="0">
                <a:solidFill>
                  <a:schemeClr val="bg1"/>
                </a:solidFill>
              </a:rPr>
              <a:t>Evidence</a:t>
            </a:r>
            <a:endParaRPr lang="en-GB" sz="2800" dirty="0">
              <a:solidFill>
                <a:schemeClr val="bg1"/>
              </a:solidFill>
            </a:endParaRPr>
          </a:p>
        </p:txBody>
      </p:sp>
      <p:sp>
        <p:nvSpPr>
          <p:cNvPr id="13" name="TextBox 12"/>
          <p:cNvSpPr txBox="1"/>
          <p:nvPr/>
        </p:nvSpPr>
        <p:spPr>
          <a:xfrm>
            <a:off x="8458200" y="641445"/>
            <a:ext cx="3182815" cy="1938992"/>
          </a:xfrm>
          <a:prstGeom prst="rect">
            <a:avLst/>
          </a:prstGeom>
          <a:noFill/>
        </p:spPr>
        <p:txBody>
          <a:bodyPr wrap="square" rtlCol="0">
            <a:spAutoFit/>
          </a:bodyPr>
          <a:lstStyle/>
          <a:p>
            <a:pPr lvl="0"/>
            <a:r>
              <a:rPr lang="en-GB" sz="2400" dirty="0">
                <a:solidFill>
                  <a:prstClr val="black"/>
                </a:solidFill>
              </a:rPr>
              <a:t>Pupils learn to play a stringed instrument, read Tab and learn to strum, play and </a:t>
            </a:r>
            <a:r>
              <a:rPr lang="en-GB" sz="2400" dirty="0" smtClean="0">
                <a:solidFill>
                  <a:prstClr val="black"/>
                </a:solidFill>
              </a:rPr>
              <a:t>sing</a:t>
            </a:r>
            <a:endParaRPr lang="en-GB" sz="2400" dirty="0">
              <a:solidFill>
                <a:prstClr val="black"/>
              </a:solidFill>
            </a:endParaRPr>
          </a:p>
        </p:txBody>
      </p:sp>
    </p:spTree>
    <p:extLst>
      <p:ext uri="{BB962C8B-B14F-4D97-AF65-F5344CB8AC3E}">
        <p14:creationId xmlns:p14="http://schemas.microsoft.com/office/powerpoint/2010/main" val="173868429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5678" y="244584"/>
            <a:ext cx="10515600" cy="1325563"/>
          </a:xfrm>
        </p:spPr>
        <p:txBody>
          <a:bodyPr/>
          <a:lstStyle/>
          <a:p>
            <a:r>
              <a:rPr lang="en-US" dirty="0" smtClean="0">
                <a:solidFill>
                  <a:schemeClr val="bg1"/>
                </a:solidFill>
                <a:latin typeface="Ebrima" panose="02000000000000000000" pitchFamily="2" charset="0"/>
                <a:ea typeface="Ebrima" panose="02000000000000000000" pitchFamily="2" charset="0"/>
                <a:cs typeface="Ebrima" panose="02000000000000000000" pitchFamily="2" charset="0"/>
              </a:rPr>
              <a:t>Intent</a:t>
            </a:r>
            <a:endParaRPr lang="en-GB" dirty="0"/>
          </a:p>
        </p:txBody>
      </p:sp>
      <p:sp>
        <p:nvSpPr>
          <p:cNvPr id="5" name="Rectangle 4"/>
          <p:cNvSpPr/>
          <p:nvPr/>
        </p:nvSpPr>
        <p:spPr>
          <a:xfrm>
            <a:off x="223935" y="1466472"/>
            <a:ext cx="11778342" cy="5262979"/>
          </a:xfrm>
          <a:prstGeom prst="rect">
            <a:avLst/>
          </a:prstGeom>
        </p:spPr>
        <p:txBody>
          <a:bodyPr wrap="square">
            <a:spAutoFit/>
          </a:bodyPr>
          <a:lstStyle/>
          <a:p>
            <a:r>
              <a:rPr lang="en-US" sz="1400" b="1" i="0" dirty="0" smtClean="0">
                <a:solidFill>
                  <a:srgbClr val="0B0C10"/>
                </a:solidFill>
                <a:effectLst/>
                <a:latin typeface="Montserrat"/>
              </a:rPr>
              <a:t>How to communicate using appropriate vocabulary</a:t>
            </a:r>
          </a:p>
          <a:p>
            <a:r>
              <a:rPr lang="en-US" sz="1400" dirty="0" smtClean="0">
                <a:solidFill>
                  <a:srgbClr val="0B0C10"/>
                </a:solidFill>
                <a:latin typeface="Montserrat"/>
              </a:rPr>
              <a:t>In The Creative Arts at </a:t>
            </a:r>
            <a:r>
              <a:rPr lang="en-US" sz="1400" dirty="0" err="1" smtClean="0">
                <a:solidFill>
                  <a:srgbClr val="0B0C10"/>
                </a:solidFill>
                <a:latin typeface="Montserrat"/>
              </a:rPr>
              <a:t>Corsham</a:t>
            </a:r>
            <a:r>
              <a:rPr lang="en-US" sz="1400" dirty="0" smtClean="0">
                <a:solidFill>
                  <a:srgbClr val="0B0C10"/>
                </a:solidFill>
                <a:latin typeface="Montserrat"/>
              </a:rPr>
              <a:t> Regis pupils are encouraged to communicate and share their thoughts and ideas in a number of different ways; it could be explaining a design process, explaining how to improve a design or creative piece or it could be through the medium of singing. Listening also forms essential part of the music curriculum and children are encouraged to express what they see, hear and experience.</a:t>
            </a:r>
          </a:p>
          <a:p>
            <a:endParaRPr lang="en-US" sz="1400" b="1" i="0" dirty="0" smtClean="0">
              <a:solidFill>
                <a:srgbClr val="0B0C10"/>
              </a:solidFill>
              <a:effectLst/>
              <a:latin typeface="Montserrat"/>
            </a:endParaRPr>
          </a:p>
          <a:p>
            <a:r>
              <a:rPr lang="en-US" sz="1400" b="1" i="0" dirty="0" smtClean="0">
                <a:solidFill>
                  <a:srgbClr val="0B0C10"/>
                </a:solidFill>
                <a:effectLst/>
                <a:latin typeface="Montserrat"/>
              </a:rPr>
              <a:t>About </a:t>
            </a:r>
            <a:r>
              <a:rPr lang="en-US" sz="1400" b="1" i="0" dirty="0" err="1" smtClean="0">
                <a:solidFill>
                  <a:srgbClr val="0B0C10"/>
                </a:solidFill>
                <a:effectLst/>
                <a:latin typeface="Montserrat"/>
              </a:rPr>
              <a:t>Corsham</a:t>
            </a:r>
            <a:r>
              <a:rPr lang="en-US" sz="1400" b="1" i="0" dirty="0" smtClean="0">
                <a:solidFill>
                  <a:srgbClr val="0B0C10"/>
                </a:solidFill>
                <a:effectLst/>
                <a:latin typeface="Montserrat"/>
              </a:rPr>
              <a:t> and the local area</a:t>
            </a:r>
          </a:p>
          <a:p>
            <a:r>
              <a:rPr lang="en-US" sz="1400" dirty="0" smtClean="0">
                <a:solidFill>
                  <a:srgbClr val="0B0C10"/>
                </a:solidFill>
                <a:latin typeface="Montserrat"/>
              </a:rPr>
              <a:t>The pupils are encouraged to take inspiration from our locality for their artwork; this could be a walk around the town, a visit to </a:t>
            </a:r>
            <a:r>
              <a:rPr lang="en-US" sz="1400" dirty="0" err="1" smtClean="0">
                <a:solidFill>
                  <a:srgbClr val="0B0C10"/>
                </a:solidFill>
                <a:latin typeface="Montserrat"/>
              </a:rPr>
              <a:t>Corsham</a:t>
            </a:r>
            <a:r>
              <a:rPr lang="en-US" sz="1400" dirty="0" smtClean="0">
                <a:solidFill>
                  <a:srgbClr val="0B0C10"/>
                </a:solidFill>
                <a:latin typeface="Montserrat"/>
              </a:rPr>
              <a:t> Court or going into Bath. In addition to this, the pupils take part in the cluster singing event at The </a:t>
            </a:r>
            <a:r>
              <a:rPr lang="en-US" sz="1400" dirty="0" err="1" smtClean="0">
                <a:solidFill>
                  <a:srgbClr val="0B0C10"/>
                </a:solidFill>
                <a:latin typeface="Montserrat"/>
              </a:rPr>
              <a:t>Corsham</a:t>
            </a:r>
            <a:r>
              <a:rPr lang="en-US" sz="1400" dirty="0" smtClean="0">
                <a:solidFill>
                  <a:srgbClr val="0B0C10"/>
                </a:solidFill>
                <a:latin typeface="Montserrat"/>
              </a:rPr>
              <a:t> School or play the ukulele with teachers from Heywood School.</a:t>
            </a:r>
          </a:p>
          <a:p>
            <a:endParaRPr lang="en-US" sz="1400" i="0" dirty="0" smtClean="0">
              <a:solidFill>
                <a:srgbClr val="0B0C10"/>
              </a:solidFill>
              <a:effectLst/>
              <a:latin typeface="Montserrat"/>
            </a:endParaRPr>
          </a:p>
          <a:p>
            <a:r>
              <a:rPr lang="en-US" sz="1400" b="1" i="0" dirty="0" smtClean="0">
                <a:solidFill>
                  <a:srgbClr val="0B0C10"/>
                </a:solidFill>
                <a:effectLst/>
                <a:latin typeface="Montserrat"/>
              </a:rPr>
              <a:t>Through experience inside and beyond the classroom.</a:t>
            </a:r>
            <a:endParaRPr lang="en-US" sz="1400" b="0" i="0" dirty="0" smtClean="0">
              <a:solidFill>
                <a:srgbClr val="0B0C10"/>
              </a:solidFill>
              <a:effectLst/>
              <a:latin typeface="Montserrat"/>
            </a:endParaRPr>
          </a:p>
          <a:p>
            <a:r>
              <a:rPr lang="en-US" sz="1400" i="0" dirty="0" smtClean="0">
                <a:solidFill>
                  <a:srgbClr val="0B0C10"/>
                </a:solidFill>
                <a:effectLst/>
                <a:latin typeface="Montserrat"/>
              </a:rPr>
              <a:t>Children have opportunities to perform their music to the rest of the school, participate in concerts and also benefit from the experience of learning different instruments such as recorders, ukuleles and playing for a Wideband. In </a:t>
            </a:r>
            <a:r>
              <a:rPr lang="en-US" sz="1400" i="0" dirty="0" err="1" smtClean="0">
                <a:solidFill>
                  <a:srgbClr val="0B0C10"/>
                </a:solidFill>
                <a:effectLst/>
                <a:latin typeface="Montserrat"/>
              </a:rPr>
              <a:t>Ar,t</a:t>
            </a:r>
            <a:r>
              <a:rPr lang="en-US" sz="1400" i="0" dirty="0" smtClean="0">
                <a:solidFill>
                  <a:srgbClr val="0B0C10"/>
                </a:solidFill>
                <a:effectLst/>
                <a:latin typeface="Montserrat"/>
              </a:rPr>
              <a:t> they may experience a trip to an art gallery, benefit from lessons taught by experienced artists or displaying their own creations in our school gallery. Our relationship with The Brunel Shed provides us with  lots of support in all our creative subjects too.</a:t>
            </a:r>
          </a:p>
          <a:p>
            <a:endParaRPr lang="en-US" sz="1400" b="0" i="0" dirty="0" smtClean="0">
              <a:solidFill>
                <a:srgbClr val="0B0C10"/>
              </a:solidFill>
              <a:effectLst/>
              <a:latin typeface="Montserrat"/>
            </a:endParaRPr>
          </a:p>
          <a:p>
            <a:r>
              <a:rPr lang="en-US" sz="1400" b="1" i="0" dirty="0" smtClean="0">
                <a:solidFill>
                  <a:srgbClr val="0B0C10"/>
                </a:solidFill>
                <a:effectLst/>
                <a:latin typeface="Montserrat"/>
              </a:rPr>
              <a:t>New knowledge and understanding appropriate to their age</a:t>
            </a:r>
            <a:endParaRPr lang="en-US" sz="1400" b="0" i="0" dirty="0" smtClean="0">
              <a:solidFill>
                <a:srgbClr val="0B0C10"/>
              </a:solidFill>
              <a:effectLst/>
              <a:latin typeface="Montserrat"/>
            </a:endParaRPr>
          </a:p>
          <a:p>
            <a:r>
              <a:rPr lang="en-US" sz="1400" b="0" i="0" dirty="0" smtClean="0">
                <a:solidFill>
                  <a:srgbClr val="0B0C10"/>
                </a:solidFill>
                <a:effectLst/>
                <a:latin typeface="Montserrat"/>
              </a:rPr>
              <a:t>The children are taught the National Curriculum for thei</a:t>
            </a:r>
            <a:r>
              <a:rPr lang="en-US" sz="1400" dirty="0" smtClean="0">
                <a:solidFill>
                  <a:srgbClr val="0B0C10"/>
                </a:solidFill>
                <a:latin typeface="Montserrat"/>
              </a:rPr>
              <a:t>r </a:t>
            </a:r>
            <a:r>
              <a:rPr lang="en-US" sz="1400" b="0" i="0" dirty="0" smtClean="0">
                <a:solidFill>
                  <a:srgbClr val="0B0C10"/>
                </a:solidFill>
                <a:effectLst/>
                <a:latin typeface="Montserrat"/>
              </a:rPr>
              <a:t>year group with the Chris Quigley Milestones linking the topics. This is split over a two year rolling program to ensure coverage and gives the children the opportunity to deepen their knowledge and skills.</a:t>
            </a:r>
          </a:p>
          <a:p>
            <a:endParaRPr lang="en-US" sz="1400" b="0" i="0" dirty="0" smtClean="0">
              <a:solidFill>
                <a:srgbClr val="0B0C10"/>
              </a:solidFill>
              <a:effectLst/>
              <a:latin typeface="Montserrat"/>
            </a:endParaRPr>
          </a:p>
          <a:p>
            <a:r>
              <a:rPr lang="en-US" sz="1400" b="1" i="0" dirty="0" smtClean="0">
                <a:solidFill>
                  <a:srgbClr val="0B0C10"/>
                </a:solidFill>
                <a:effectLst/>
                <a:latin typeface="Montserrat"/>
              </a:rPr>
              <a:t>How to keep themselves safe</a:t>
            </a:r>
            <a:endParaRPr lang="en-US" sz="1400" b="0" i="0" dirty="0" smtClean="0">
              <a:solidFill>
                <a:srgbClr val="0B0C10"/>
              </a:solidFill>
              <a:effectLst/>
              <a:latin typeface="Montserrat"/>
            </a:endParaRPr>
          </a:p>
          <a:p>
            <a:r>
              <a:rPr lang="en-US" sz="1400" b="0" i="0" dirty="0" smtClean="0">
                <a:solidFill>
                  <a:srgbClr val="0B0C10"/>
                </a:solidFill>
                <a:effectLst/>
                <a:latin typeface="Montserrat"/>
              </a:rPr>
              <a:t>Creative Arts lessons are risk assessed and children are taught how to engage in activities safely. Children are taught how to use equipment safely in DT and appropriate clothing </a:t>
            </a:r>
            <a:r>
              <a:rPr lang="en-US" sz="1400" dirty="0" smtClean="0">
                <a:solidFill>
                  <a:srgbClr val="0B0C10"/>
                </a:solidFill>
                <a:latin typeface="Montserrat"/>
              </a:rPr>
              <a:t>and hygiene measures are in place for cooking sessions.</a:t>
            </a:r>
          </a:p>
          <a:p>
            <a:endParaRPr lang="en-US" sz="1400" b="0" i="0" dirty="0">
              <a:solidFill>
                <a:srgbClr val="0B0C10"/>
              </a:solidFill>
              <a:effectLst/>
              <a:latin typeface="Montserrat"/>
            </a:endParaRPr>
          </a:p>
        </p:txBody>
      </p:sp>
      <p:pic>
        <p:nvPicPr>
          <p:cNvPr id="6" name="Picture 5"/>
          <p:cNvPicPr/>
          <p:nvPr/>
        </p:nvPicPr>
        <p:blipFill rotWithShape="1">
          <a:blip r:embed="rId2">
            <a:extLst>
              <a:ext uri="{28A0092B-C50C-407E-A947-70E740481C1C}">
                <a14:useLocalDpi xmlns:a14="http://schemas.microsoft.com/office/drawing/2010/main" val="0"/>
              </a:ext>
            </a:extLst>
          </a:blip>
          <a:srcRect r="73810"/>
          <a:stretch/>
        </p:blipFill>
        <p:spPr bwMode="auto">
          <a:xfrm>
            <a:off x="10849752" y="244584"/>
            <a:ext cx="1152525" cy="1099820"/>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427645790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34647" y="177965"/>
            <a:ext cx="4462818" cy="523220"/>
          </a:xfrm>
          <a:prstGeom prst="rect">
            <a:avLst/>
          </a:prstGeom>
          <a:noFill/>
        </p:spPr>
        <p:txBody>
          <a:bodyPr wrap="square" rtlCol="0">
            <a:spAutoFit/>
          </a:bodyPr>
          <a:lstStyle/>
          <a:p>
            <a:r>
              <a:rPr lang="en-GB" sz="2800" dirty="0" smtClean="0">
                <a:solidFill>
                  <a:schemeClr val="bg1"/>
                </a:solidFill>
              </a:rPr>
              <a:t>Y5 </a:t>
            </a:r>
            <a:r>
              <a:rPr lang="en-GB" sz="2800" dirty="0" err="1" smtClean="0">
                <a:solidFill>
                  <a:schemeClr val="bg1"/>
                </a:solidFill>
              </a:rPr>
              <a:t>Windband</a:t>
            </a:r>
            <a:endParaRPr lang="en-GB" sz="2800" dirty="0">
              <a:solidFill>
                <a:schemeClr val="bg1"/>
              </a:solidFill>
            </a:endParaRPr>
          </a:p>
        </p:txBody>
      </p:sp>
      <p:pic>
        <p:nvPicPr>
          <p:cNvPr id="3" name="Picture 2"/>
          <p:cNvPicPr>
            <a:picLocks noChangeAspect="1"/>
          </p:cNvPicPr>
          <p:nvPr/>
        </p:nvPicPr>
        <p:blipFill>
          <a:blip r:embed="rId2"/>
          <a:stretch>
            <a:fillRect/>
          </a:stretch>
        </p:blipFill>
        <p:spPr>
          <a:xfrm>
            <a:off x="837704" y="955519"/>
            <a:ext cx="4259761" cy="2210762"/>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0800000">
            <a:off x="6317402" y="247244"/>
            <a:ext cx="4954336" cy="3700460"/>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41598" y="3615990"/>
            <a:ext cx="4026785" cy="3007660"/>
          </a:xfrm>
          <a:prstGeom prst="rect">
            <a:avLst/>
          </a:prstGeom>
        </p:spPr>
      </p:pic>
      <p:sp>
        <p:nvSpPr>
          <p:cNvPr id="4" name="TextBox 3"/>
          <p:cNvSpPr txBox="1"/>
          <p:nvPr/>
        </p:nvSpPr>
        <p:spPr>
          <a:xfrm>
            <a:off x="5609492" y="4114800"/>
            <a:ext cx="4853354" cy="2031325"/>
          </a:xfrm>
          <a:prstGeom prst="rect">
            <a:avLst/>
          </a:prstGeom>
          <a:noFill/>
        </p:spPr>
        <p:txBody>
          <a:bodyPr wrap="square" rtlCol="0">
            <a:spAutoFit/>
          </a:bodyPr>
          <a:lstStyle/>
          <a:p>
            <a:r>
              <a:rPr lang="en-GB" b="1" dirty="0" smtClean="0">
                <a:solidFill>
                  <a:schemeClr val="bg1"/>
                </a:solidFill>
              </a:rPr>
              <a:t>Implementation</a:t>
            </a:r>
          </a:p>
          <a:p>
            <a:r>
              <a:rPr lang="en-GB" dirty="0" smtClean="0">
                <a:solidFill>
                  <a:schemeClr val="bg1"/>
                </a:solidFill>
              </a:rPr>
              <a:t>In year 5 pupils learned a wind instrument.</a:t>
            </a:r>
          </a:p>
          <a:p>
            <a:r>
              <a:rPr lang="en-GB" b="1" dirty="0" smtClean="0">
                <a:solidFill>
                  <a:schemeClr val="bg1"/>
                </a:solidFill>
              </a:rPr>
              <a:t>Impact</a:t>
            </a:r>
            <a:endParaRPr lang="en-GB" b="1" dirty="0">
              <a:solidFill>
                <a:schemeClr val="bg1"/>
              </a:solidFill>
            </a:endParaRPr>
          </a:p>
          <a:p>
            <a:r>
              <a:rPr lang="en-GB" dirty="0" smtClean="0">
                <a:solidFill>
                  <a:schemeClr val="bg1"/>
                </a:solidFill>
              </a:rPr>
              <a:t> This included learning to read music and play as an as an ensemble. They also gave  several performances including to parents and for a radio programme.</a:t>
            </a:r>
            <a:endParaRPr lang="en-GB" dirty="0">
              <a:solidFill>
                <a:schemeClr val="bg1"/>
              </a:solidFill>
            </a:endParaRPr>
          </a:p>
        </p:txBody>
      </p:sp>
      <p:sp>
        <p:nvSpPr>
          <p:cNvPr id="7" name="TextBox 6"/>
          <p:cNvSpPr txBox="1"/>
          <p:nvPr/>
        </p:nvSpPr>
        <p:spPr>
          <a:xfrm>
            <a:off x="6066692" y="439575"/>
            <a:ext cx="3745523" cy="461665"/>
          </a:xfrm>
          <a:prstGeom prst="rect">
            <a:avLst/>
          </a:prstGeom>
          <a:noFill/>
        </p:spPr>
        <p:txBody>
          <a:bodyPr wrap="square" rtlCol="0">
            <a:spAutoFit/>
          </a:bodyPr>
          <a:lstStyle/>
          <a:p>
            <a:r>
              <a:rPr lang="en-GB" sz="2400" b="1" dirty="0" smtClean="0"/>
              <a:t>Evidence</a:t>
            </a:r>
            <a:endParaRPr lang="en-GB" sz="2400" b="1" dirty="0"/>
          </a:p>
        </p:txBody>
      </p:sp>
    </p:spTree>
    <p:extLst>
      <p:ext uri="{BB962C8B-B14F-4D97-AF65-F5344CB8AC3E}">
        <p14:creationId xmlns:p14="http://schemas.microsoft.com/office/powerpoint/2010/main" val="64015558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23331" y="300251"/>
            <a:ext cx="4449170" cy="369332"/>
          </a:xfrm>
          <a:prstGeom prst="rect">
            <a:avLst/>
          </a:prstGeom>
          <a:noFill/>
        </p:spPr>
        <p:txBody>
          <a:bodyPr wrap="square" rtlCol="0">
            <a:spAutoFit/>
          </a:bodyPr>
          <a:lstStyle/>
          <a:p>
            <a:r>
              <a:rPr lang="en-GB" dirty="0" smtClean="0">
                <a:solidFill>
                  <a:schemeClr val="bg1"/>
                </a:solidFill>
              </a:rPr>
              <a:t>Y6 compositions and performance</a:t>
            </a:r>
            <a:endParaRPr lang="en-GB" dirty="0">
              <a:solidFill>
                <a:schemeClr val="bg1"/>
              </a:solidFill>
            </a:endParaRPr>
          </a:p>
        </p:txBody>
      </p:sp>
      <p:pic>
        <p:nvPicPr>
          <p:cNvPr id="3" name="Picture 2"/>
          <p:cNvPicPr>
            <a:picLocks noChangeAspect="1"/>
          </p:cNvPicPr>
          <p:nvPr/>
        </p:nvPicPr>
        <p:blipFill>
          <a:blip r:embed="rId2"/>
          <a:stretch>
            <a:fillRect/>
          </a:stretch>
        </p:blipFill>
        <p:spPr>
          <a:xfrm>
            <a:off x="4309237" y="669583"/>
            <a:ext cx="2637692" cy="2216336"/>
          </a:xfrm>
          <a:prstGeom prst="rect">
            <a:avLst/>
          </a:prstGeom>
        </p:spPr>
      </p:pic>
      <p:pic>
        <p:nvPicPr>
          <p:cNvPr id="4" name="Picture 3"/>
          <p:cNvPicPr>
            <a:picLocks noChangeAspect="1"/>
          </p:cNvPicPr>
          <p:nvPr/>
        </p:nvPicPr>
        <p:blipFill>
          <a:blip r:embed="rId3"/>
          <a:stretch>
            <a:fillRect/>
          </a:stretch>
        </p:blipFill>
        <p:spPr>
          <a:xfrm>
            <a:off x="492826" y="887975"/>
            <a:ext cx="2991267" cy="2534004"/>
          </a:xfrm>
          <a:prstGeom prst="rect">
            <a:avLst/>
          </a:prstGeom>
        </p:spPr>
      </p:pic>
      <p:pic>
        <p:nvPicPr>
          <p:cNvPr id="5" name="Picture 4"/>
          <p:cNvPicPr>
            <a:picLocks noChangeAspect="1"/>
          </p:cNvPicPr>
          <p:nvPr/>
        </p:nvPicPr>
        <p:blipFill rotWithShape="1">
          <a:blip r:embed="rId4" cstate="print">
            <a:extLst>
              <a:ext uri="{28A0092B-C50C-407E-A947-70E740481C1C}">
                <a14:useLocalDpi xmlns:a14="http://schemas.microsoft.com/office/drawing/2010/main" val="0"/>
              </a:ext>
            </a:extLst>
          </a:blip>
          <a:srcRect l="25821" t="13730" r="15764" b="21194"/>
          <a:stretch/>
        </p:blipFill>
        <p:spPr>
          <a:xfrm>
            <a:off x="7592703" y="2177381"/>
            <a:ext cx="4599297" cy="3826895"/>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92825" y="4270599"/>
            <a:ext cx="3231951" cy="2413988"/>
          </a:xfrm>
          <a:prstGeom prst="rect">
            <a:avLst/>
          </a:prstGeom>
        </p:spPr>
      </p:pic>
      <p:sp>
        <p:nvSpPr>
          <p:cNvPr id="7" name="Rectangle 6"/>
          <p:cNvSpPr/>
          <p:nvPr/>
        </p:nvSpPr>
        <p:spPr>
          <a:xfrm>
            <a:off x="7637197" y="123092"/>
            <a:ext cx="4390680" cy="2031325"/>
          </a:xfrm>
          <a:prstGeom prst="rect">
            <a:avLst/>
          </a:prstGeom>
        </p:spPr>
        <p:txBody>
          <a:bodyPr wrap="square">
            <a:spAutoFit/>
          </a:bodyPr>
          <a:lstStyle/>
          <a:p>
            <a:pPr lvl="0"/>
            <a:r>
              <a:rPr lang="en-GB" b="1" dirty="0">
                <a:solidFill>
                  <a:prstClr val="black"/>
                </a:solidFill>
              </a:rPr>
              <a:t>Provision</a:t>
            </a:r>
          </a:p>
          <a:p>
            <a:pPr lvl="0"/>
            <a:r>
              <a:rPr lang="en-GB" dirty="0" smtClean="0">
                <a:solidFill>
                  <a:prstClr val="black"/>
                </a:solidFill>
              </a:rPr>
              <a:t>Pupils use an app to compose music </a:t>
            </a:r>
          </a:p>
          <a:p>
            <a:pPr lvl="0"/>
            <a:r>
              <a:rPr lang="en-GB" b="1" dirty="0" smtClean="0">
                <a:solidFill>
                  <a:prstClr val="black"/>
                </a:solidFill>
              </a:rPr>
              <a:t>Impact</a:t>
            </a:r>
            <a:endParaRPr lang="en-GB" b="1" dirty="0">
              <a:solidFill>
                <a:prstClr val="black"/>
              </a:solidFill>
            </a:endParaRPr>
          </a:p>
          <a:p>
            <a:pPr lvl="0"/>
            <a:r>
              <a:rPr lang="en-GB" dirty="0" smtClean="0">
                <a:solidFill>
                  <a:prstClr val="black"/>
                </a:solidFill>
              </a:rPr>
              <a:t>Pupils are able to experiment and compose their own music using a range of instruments, notes and rhythms.</a:t>
            </a:r>
            <a:endParaRPr lang="en-GB" dirty="0">
              <a:solidFill>
                <a:prstClr val="black"/>
              </a:solidFill>
            </a:endParaRPr>
          </a:p>
        </p:txBody>
      </p:sp>
      <p:sp>
        <p:nvSpPr>
          <p:cNvPr id="8" name="TextBox 7"/>
          <p:cNvSpPr txBox="1"/>
          <p:nvPr/>
        </p:nvSpPr>
        <p:spPr>
          <a:xfrm>
            <a:off x="9355015" y="5433646"/>
            <a:ext cx="3059723" cy="923330"/>
          </a:xfrm>
          <a:prstGeom prst="rect">
            <a:avLst/>
          </a:prstGeom>
          <a:noFill/>
        </p:spPr>
        <p:txBody>
          <a:bodyPr wrap="square" rtlCol="0">
            <a:spAutoFit/>
          </a:bodyPr>
          <a:lstStyle/>
          <a:p>
            <a:r>
              <a:rPr lang="en-GB" b="1" dirty="0" smtClean="0"/>
              <a:t>Evidence: pupils enjoyed experimenting with composition.</a:t>
            </a:r>
            <a:endParaRPr lang="en-GB" b="1" dirty="0"/>
          </a:p>
        </p:txBody>
      </p:sp>
      <p:sp>
        <p:nvSpPr>
          <p:cNvPr id="12" name="TextBox 11"/>
          <p:cNvSpPr txBox="1"/>
          <p:nvPr/>
        </p:nvSpPr>
        <p:spPr>
          <a:xfrm>
            <a:off x="3886200" y="2835109"/>
            <a:ext cx="3483766" cy="3416320"/>
          </a:xfrm>
          <a:prstGeom prst="rect">
            <a:avLst/>
          </a:prstGeom>
          <a:noFill/>
        </p:spPr>
        <p:txBody>
          <a:bodyPr wrap="square" rtlCol="0">
            <a:spAutoFit/>
          </a:bodyPr>
          <a:lstStyle/>
          <a:p>
            <a:r>
              <a:rPr lang="en-GB" b="1" dirty="0" smtClean="0">
                <a:solidFill>
                  <a:schemeClr val="bg1"/>
                </a:solidFill>
              </a:rPr>
              <a:t>Provision</a:t>
            </a:r>
          </a:p>
          <a:p>
            <a:r>
              <a:rPr lang="en-GB" dirty="0" smtClean="0">
                <a:solidFill>
                  <a:schemeClr val="bg1"/>
                </a:solidFill>
              </a:rPr>
              <a:t>Pupils have the opportunity to put on a show at the end of the Summer Term. Along with the rest of KS2, </a:t>
            </a:r>
            <a:r>
              <a:rPr lang="en-GB" dirty="0">
                <a:solidFill>
                  <a:schemeClr val="bg1"/>
                </a:solidFill>
              </a:rPr>
              <a:t>t</a:t>
            </a:r>
            <a:r>
              <a:rPr lang="en-GB" dirty="0" smtClean="0">
                <a:solidFill>
                  <a:schemeClr val="bg1"/>
                </a:solidFill>
              </a:rPr>
              <a:t>hey could also participate in the school choir and take part in a local cluster event. </a:t>
            </a:r>
          </a:p>
          <a:p>
            <a:r>
              <a:rPr lang="en-GB" b="1" dirty="0" smtClean="0">
                <a:solidFill>
                  <a:schemeClr val="bg1"/>
                </a:solidFill>
              </a:rPr>
              <a:t>Implementation</a:t>
            </a:r>
          </a:p>
          <a:p>
            <a:r>
              <a:rPr lang="en-GB" dirty="0" smtClean="0">
                <a:solidFill>
                  <a:schemeClr val="bg1"/>
                </a:solidFill>
              </a:rPr>
              <a:t>Pupils are able to attend choir and rehearse and perform the play.</a:t>
            </a:r>
            <a:endParaRPr lang="en-GB" dirty="0">
              <a:solidFill>
                <a:schemeClr val="bg1"/>
              </a:solidFill>
            </a:endParaRPr>
          </a:p>
        </p:txBody>
      </p:sp>
      <p:sp>
        <p:nvSpPr>
          <p:cNvPr id="13" name="TextBox 12"/>
          <p:cNvSpPr txBox="1"/>
          <p:nvPr/>
        </p:nvSpPr>
        <p:spPr>
          <a:xfrm>
            <a:off x="252141" y="3587262"/>
            <a:ext cx="3231952" cy="646331"/>
          </a:xfrm>
          <a:prstGeom prst="rect">
            <a:avLst/>
          </a:prstGeom>
          <a:noFill/>
        </p:spPr>
        <p:txBody>
          <a:bodyPr wrap="square" rtlCol="0">
            <a:spAutoFit/>
          </a:bodyPr>
          <a:lstStyle/>
          <a:p>
            <a:r>
              <a:rPr lang="en-GB" b="1" dirty="0" smtClean="0"/>
              <a:t>Evidence: pupils are confident performers</a:t>
            </a:r>
            <a:endParaRPr lang="en-GB" b="1" dirty="0"/>
          </a:p>
        </p:txBody>
      </p:sp>
    </p:spTree>
    <p:extLst>
      <p:ext uri="{BB962C8B-B14F-4D97-AF65-F5344CB8AC3E}">
        <p14:creationId xmlns:p14="http://schemas.microsoft.com/office/powerpoint/2010/main" val="155493976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1683576"/>
          </a:xfrm>
        </p:spPr>
        <p:txBody>
          <a:bodyPr/>
          <a:lstStyle/>
          <a:p>
            <a:r>
              <a:rPr lang="en-GB" cap="none" dirty="0">
                <a:solidFill>
                  <a:schemeClr val="bg1"/>
                </a:solidFill>
              </a:rPr>
              <a:t>I</a:t>
            </a:r>
            <a:r>
              <a:rPr lang="en-GB" cap="none" dirty="0" smtClean="0">
                <a:solidFill>
                  <a:schemeClr val="bg1"/>
                </a:solidFill>
              </a:rPr>
              <a:t>n Art, Music and DT pupils are given the opportunity to explore and </a:t>
            </a:r>
            <a:r>
              <a:rPr lang="en-GB" cap="none" dirty="0" smtClean="0">
                <a:solidFill>
                  <a:schemeClr val="bg1"/>
                </a:solidFill>
              </a:rPr>
              <a:t>record, </a:t>
            </a:r>
            <a:r>
              <a:rPr lang="en-GB" cap="none" dirty="0" smtClean="0">
                <a:solidFill>
                  <a:schemeClr val="bg1"/>
                </a:solidFill>
              </a:rPr>
              <a:t>review and revisit their learning </a:t>
            </a:r>
            <a:endParaRPr lang="en-GB" cap="none" dirty="0">
              <a:solidFill>
                <a:schemeClr val="bg1"/>
              </a:solidFill>
            </a:endParaRPr>
          </a:p>
        </p:txBody>
      </p:sp>
      <p:sp>
        <p:nvSpPr>
          <p:cNvPr id="5" name="TextBox 4"/>
          <p:cNvSpPr txBox="1"/>
          <p:nvPr/>
        </p:nvSpPr>
        <p:spPr>
          <a:xfrm>
            <a:off x="4419250" y="2285182"/>
            <a:ext cx="4776717" cy="646331"/>
          </a:xfrm>
          <a:prstGeom prst="rect">
            <a:avLst/>
          </a:prstGeom>
          <a:noFill/>
        </p:spPr>
        <p:txBody>
          <a:bodyPr wrap="square" rtlCol="0">
            <a:spAutoFit/>
          </a:bodyPr>
          <a:lstStyle/>
          <a:p>
            <a:r>
              <a:rPr lang="en-GB" dirty="0" smtClean="0">
                <a:solidFill>
                  <a:schemeClr val="bg1"/>
                </a:solidFill>
              </a:rPr>
              <a:t>Knowledge organisers help us to reflect, refer and retain what we are learning</a:t>
            </a:r>
            <a:endParaRPr lang="en-GB" dirty="0">
              <a:solidFill>
                <a:schemeClr val="bg1"/>
              </a:solidFill>
            </a:endParaRPr>
          </a:p>
        </p:txBody>
      </p:sp>
      <p:pic>
        <p:nvPicPr>
          <p:cNvPr id="7" name="Picture 6"/>
          <p:cNvPicPr>
            <a:picLocks noChangeAspect="1"/>
          </p:cNvPicPr>
          <p:nvPr/>
        </p:nvPicPr>
        <p:blipFill>
          <a:blip r:embed="rId2"/>
          <a:stretch>
            <a:fillRect/>
          </a:stretch>
        </p:blipFill>
        <p:spPr>
          <a:xfrm>
            <a:off x="6224954" y="2931513"/>
            <a:ext cx="5185634" cy="3687703"/>
          </a:xfrm>
          <a:prstGeom prst="rect">
            <a:avLst/>
          </a:prstGeom>
        </p:spPr>
      </p:pic>
      <p:pic>
        <p:nvPicPr>
          <p:cNvPr id="8" name="Picture 7"/>
          <p:cNvPicPr>
            <a:picLocks noChangeAspect="1"/>
          </p:cNvPicPr>
          <p:nvPr/>
        </p:nvPicPr>
        <p:blipFill>
          <a:blip r:embed="rId3"/>
          <a:stretch>
            <a:fillRect/>
          </a:stretch>
        </p:blipFill>
        <p:spPr>
          <a:xfrm>
            <a:off x="305020" y="3007107"/>
            <a:ext cx="5408393" cy="3536514"/>
          </a:xfrm>
          <a:prstGeom prst="rect">
            <a:avLst/>
          </a:prstGeom>
        </p:spPr>
      </p:pic>
    </p:spTree>
    <p:extLst>
      <p:ext uri="{BB962C8B-B14F-4D97-AF65-F5344CB8AC3E}">
        <p14:creationId xmlns:p14="http://schemas.microsoft.com/office/powerpoint/2010/main" val="311232657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18865" y="382137"/>
            <a:ext cx="3548418" cy="369332"/>
          </a:xfrm>
          <a:prstGeom prst="rect">
            <a:avLst/>
          </a:prstGeom>
          <a:noFill/>
        </p:spPr>
        <p:txBody>
          <a:bodyPr wrap="square" rtlCol="0">
            <a:spAutoFit/>
          </a:bodyPr>
          <a:lstStyle/>
          <a:p>
            <a:r>
              <a:rPr lang="en-GB" dirty="0" smtClean="0">
                <a:solidFill>
                  <a:schemeClr val="bg1"/>
                </a:solidFill>
              </a:rPr>
              <a:t>Art: Early Years through to Y6</a:t>
            </a:r>
            <a:endParaRPr lang="en-GB" dirty="0">
              <a:solidFill>
                <a:schemeClr val="bg1"/>
              </a:solidFill>
            </a:endParaRPr>
          </a:p>
        </p:txBody>
      </p:sp>
      <p:sp>
        <p:nvSpPr>
          <p:cNvPr id="3" name="TextBox 2"/>
          <p:cNvSpPr txBox="1"/>
          <p:nvPr/>
        </p:nvSpPr>
        <p:spPr>
          <a:xfrm>
            <a:off x="246185" y="1186458"/>
            <a:ext cx="4230806" cy="369332"/>
          </a:xfrm>
          <a:prstGeom prst="rect">
            <a:avLst/>
          </a:prstGeom>
          <a:noFill/>
        </p:spPr>
        <p:txBody>
          <a:bodyPr wrap="square" rtlCol="0">
            <a:spAutoFit/>
          </a:bodyPr>
          <a:lstStyle/>
          <a:p>
            <a:r>
              <a:rPr lang="en-GB" dirty="0" smtClean="0">
                <a:solidFill>
                  <a:schemeClr val="bg1"/>
                </a:solidFill>
              </a:rPr>
              <a:t>Provision</a:t>
            </a:r>
            <a:endParaRPr lang="en-GB" dirty="0">
              <a:solidFill>
                <a:schemeClr val="bg1"/>
              </a:solidFill>
            </a:endParaRPr>
          </a:p>
        </p:txBody>
      </p:sp>
      <p:sp>
        <p:nvSpPr>
          <p:cNvPr id="4" name="TextBox 3"/>
          <p:cNvSpPr txBox="1"/>
          <p:nvPr/>
        </p:nvSpPr>
        <p:spPr>
          <a:xfrm>
            <a:off x="7492621" y="751469"/>
            <a:ext cx="3957851" cy="923330"/>
          </a:xfrm>
          <a:prstGeom prst="rect">
            <a:avLst/>
          </a:prstGeom>
          <a:noFill/>
        </p:spPr>
        <p:txBody>
          <a:bodyPr wrap="square" rtlCol="0">
            <a:spAutoFit/>
          </a:bodyPr>
          <a:lstStyle/>
          <a:p>
            <a:r>
              <a:rPr lang="en-GB" dirty="0" smtClean="0">
                <a:solidFill>
                  <a:schemeClr val="bg1"/>
                </a:solidFill>
              </a:rPr>
              <a:t>Impact .</a:t>
            </a:r>
          </a:p>
          <a:p>
            <a:r>
              <a:rPr lang="en-GB" dirty="0" smtClean="0">
                <a:solidFill>
                  <a:schemeClr val="bg1"/>
                </a:solidFill>
              </a:rPr>
              <a:t>Children are confident to share their ideas</a:t>
            </a:r>
            <a:endParaRPr lang="en-GB" dirty="0">
              <a:solidFill>
                <a:schemeClr val="bg1"/>
              </a:solidFill>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88748" y="1120801"/>
            <a:ext cx="3028224" cy="2261822"/>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43200" y="3192197"/>
            <a:ext cx="3956184" cy="2954928"/>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62395" y="1671260"/>
            <a:ext cx="2581909" cy="1928463"/>
          </a:xfrm>
          <a:prstGeom prst="rect">
            <a:avLst/>
          </a:prstGeom>
        </p:spPr>
      </p:pic>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69154" y="3738202"/>
            <a:ext cx="2494156" cy="1862919"/>
          </a:xfrm>
          <a:prstGeom prst="rect">
            <a:avLst/>
          </a:prstGeom>
        </p:spPr>
      </p:pic>
      <p:pic>
        <p:nvPicPr>
          <p:cNvPr id="10" name="Picture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189727" y="1678083"/>
            <a:ext cx="2563637" cy="1914815"/>
          </a:xfrm>
          <a:prstGeom prst="rect">
            <a:avLst/>
          </a:prstGeom>
        </p:spPr>
      </p:pic>
      <p:sp>
        <p:nvSpPr>
          <p:cNvPr id="7" name="TextBox 6"/>
          <p:cNvSpPr txBox="1"/>
          <p:nvPr/>
        </p:nvSpPr>
        <p:spPr>
          <a:xfrm>
            <a:off x="246185" y="1759719"/>
            <a:ext cx="2027245" cy="3970318"/>
          </a:xfrm>
          <a:prstGeom prst="rect">
            <a:avLst/>
          </a:prstGeom>
          <a:noFill/>
        </p:spPr>
        <p:txBody>
          <a:bodyPr wrap="square" rtlCol="0">
            <a:spAutoFit/>
          </a:bodyPr>
          <a:lstStyle/>
          <a:p>
            <a:r>
              <a:rPr lang="en-GB" dirty="0" smtClean="0">
                <a:solidFill>
                  <a:schemeClr val="bg1"/>
                </a:solidFill>
              </a:rPr>
              <a:t>Pupils are given plenty of opportunities to develop their skills and share their ideas.</a:t>
            </a:r>
          </a:p>
          <a:p>
            <a:r>
              <a:rPr lang="en-GB" dirty="0" smtClean="0">
                <a:solidFill>
                  <a:schemeClr val="bg1"/>
                </a:solidFill>
              </a:rPr>
              <a:t>Pupils have access to many resources and are encouraged to explore, practise and develop their ideas.</a:t>
            </a:r>
            <a:endParaRPr lang="en-GB" dirty="0">
              <a:solidFill>
                <a:schemeClr val="bg1"/>
              </a:solidFill>
            </a:endParaRPr>
          </a:p>
        </p:txBody>
      </p:sp>
      <p:sp>
        <p:nvSpPr>
          <p:cNvPr id="11" name="TextBox 10"/>
          <p:cNvSpPr txBox="1"/>
          <p:nvPr/>
        </p:nvSpPr>
        <p:spPr>
          <a:xfrm>
            <a:off x="7436167" y="5908431"/>
            <a:ext cx="3976248" cy="646331"/>
          </a:xfrm>
          <a:prstGeom prst="rect">
            <a:avLst/>
          </a:prstGeom>
          <a:noFill/>
        </p:spPr>
        <p:txBody>
          <a:bodyPr wrap="square" rtlCol="0">
            <a:spAutoFit/>
          </a:bodyPr>
          <a:lstStyle/>
          <a:p>
            <a:r>
              <a:rPr lang="en-GB" dirty="0" smtClean="0">
                <a:solidFill>
                  <a:schemeClr val="bg1"/>
                </a:solidFill>
              </a:rPr>
              <a:t>Evidence</a:t>
            </a:r>
          </a:p>
          <a:p>
            <a:r>
              <a:rPr lang="en-GB" dirty="0" smtClean="0">
                <a:solidFill>
                  <a:schemeClr val="bg1"/>
                </a:solidFill>
              </a:rPr>
              <a:t>Our Art Gallery</a:t>
            </a:r>
            <a:endParaRPr lang="en-GB" dirty="0">
              <a:solidFill>
                <a:schemeClr val="bg1"/>
              </a:solidFill>
            </a:endParaRPr>
          </a:p>
        </p:txBody>
      </p:sp>
    </p:spTree>
    <p:extLst>
      <p:ext uri="{BB962C8B-B14F-4D97-AF65-F5344CB8AC3E}">
        <p14:creationId xmlns:p14="http://schemas.microsoft.com/office/powerpoint/2010/main" val="83481791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82137" y="532263"/>
            <a:ext cx="5254388" cy="369332"/>
          </a:xfrm>
          <a:prstGeom prst="rect">
            <a:avLst/>
          </a:prstGeom>
          <a:noFill/>
        </p:spPr>
        <p:txBody>
          <a:bodyPr wrap="square" rtlCol="0">
            <a:spAutoFit/>
          </a:bodyPr>
          <a:lstStyle/>
          <a:p>
            <a:r>
              <a:rPr lang="en-GB" dirty="0" smtClean="0">
                <a:solidFill>
                  <a:schemeClr val="bg1"/>
                </a:solidFill>
              </a:rPr>
              <a:t>Sketching with opportunities to improve</a:t>
            </a:r>
            <a:endParaRPr lang="en-GB" dirty="0">
              <a:solidFill>
                <a:schemeClr val="bg1"/>
              </a:solidFill>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50125" y="1231053"/>
            <a:ext cx="4372505" cy="3265883"/>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00278" y="4034226"/>
            <a:ext cx="3146185" cy="2349928"/>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5822877" y="1335942"/>
            <a:ext cx="3432411" cy="2563714"/>
          </a:xfrm>
          <a:prstGeom prst="rect">
            <a:avLst/>
          </a:prstGeom>
        </p:spPr>
      </p:pic>
      <p:sp>
        <p:nvSpPr>
          <p:cNvPr id="3" name="TextBox 2"/>
          <p:cNvSpPr txBox="1"/>
          <p:nvPr/>
        </p:nvSpPr>
        <p:spPr>
          <a:xfrm>
            <a:off x="9302262" y="532263"/>
            <a:ext cx="2620107" cy="3139321"/>
          </a:xfrm>
          <a:prstGeom prst="rect">
            <a:avLst/>
          </a:prstGeom>
          <a:noFill/>
        </p:spPr>
        <p:txBody>
          <a:bodyPr wrap="square" rtlCol="0">
            <a:spAutoFit/>
          </a:bodyPr>
          <a:lstStyle/>
          <a:p>
            <a:r>
              <a:rPr lang="en-GB" b="1" dirty="0" smtClean="0">
                <a:solidFill>
                  <a:schemeClr val="bg1"/>
                </a:solidFill>
              </a:rPr>
              <a:t>Provision</a:t>
            </a:r>
          </a:p>
          <a:p>
            <a:r>
              <a:rPr lang="en-GB" dirty="0" smtClean="0">
                <a:solidFill>
                  <a:schemeClr val="bg1"/>
                </a:solidFill>
              </a:rPr>
              <a:t>Each  pupil has their own sketchbook and understands it is owned by them </a:t>
            </a:r>
            <a:r>
              <a:rPr lang="en-GB" b="1" dirty="0" smtClean="0">
                <a:solidFill>
                  <a:schemeClr val="bg1"/>
                </a:solidFill>
              </a:rPr>
              <a:t>Impact</a:t>
            </a:r>
          </a:p>
          <a:p>
            <a:r>
              <a:rPr lang="en-GB" dirty="0" smtClean="0">
                <a:solidFill>
                  <a:schemeClr val="bg1"/>
                </a:solidFill>
              </a:rPr>
              <a:t>Pupils are encouraged to explore and experiment with their ideas.</a:t>
            </a:r>
            <a:endParaRPr lang="en-GB" dirty="0">
              <a:solidFill>
                <a:schemeClr val="bg1"/>
              </a:solidFill>
            </a:endParaRPr>
          </a:p>
        </p:txBody>
      </p:sp>
      <p:sp>
        <p:nvSpPr>
          <p:cNvPr id="7" name="TextBox 6"/>
          <p:cNvSpPr txBox="1"/>
          <p:nvPr/>
        </p:nvSpPr>
        <p:spPr>
          <a:xfrm>
            <a:off x="6546463" y="4496936"/>
            <a:ext cx="2274477" cy="646331"/>
          </a:xfrm>
          <a:prstGeom prst="rect">
            <a:avLst/>
          </a:prstGeom>
          <a:noFill/>
        </p:spPr>
        <p:txBody>
          <a:bodyPr wrap="square" rtlCol="0">
            <a:spAutoFit/>
          </a:bodyPr>
          <a:lstStyle/>
          <a:p>
            <a:r>
              <a:rPr lang="en-GB" sz="3600" b="1" dirty="0" smtClean="0">
                <a:solidFill>
                  <a:schemeClr val="bg1"/>
                </a:solidFill>
              </a:rPr>
              <a:t>Evidence</a:t>
            </a:r>
            <a:endParaRPr lang="en-GB" sz="3600" b="1" dirty="0">
              <a:solidFill>
                <a:schemeClr val="bg1"/>
              </a:solidFill>
            </a:endParaRPr>
          </a:p>
        </p:txBody>
      </p:sp>
    </p:spTree>
    <p:extLst>
      <p:ext uri="{BB962C8B-B14F-4D97-AF65-F5344CB8AC3E}">
        <p14:creationId xmlns:p14="http://schemas.microsoft.com/office/powerpoint/2010/main" val="33786285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79184" y="265288"/>
            <a:ext cx="4162567" cy="369332"/>
          </a:xfrm>
          <a:prstGeom prst="rect">
            <a:avLst/>
          </a:prstGeom>
          <a:noFill/>
        </p:spPr>
        <p:txBody>
          <a:bodyPr wrap="square" rtlCol="0">
            <a:spAutoFit/>
          </a:bodyPr>
          <a:lstStyle/>
          <a:p>
            <a:r>
              <a:rPr lang="en-GB" dirty="0" smtClean="0">
                <a:solidFill>
                  <a:schemeClr val="bg1"/>
                </a:solidFill>
              </a:rPr>
              <a:t>DT</a:t>
            </a:r>
            <a:endParaRPr lang="en-GB" dirty="0">
              <a:solidFill>
                <a:schemeClr val="bg1"/>
              </a:solidFill>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44672" y="3766782"/>
            <a:ext cx="3371223" cy="2518012"/>
          </a:xfrm>
          <a:prstGeom prst="rect">
            <a:avLst/>
          </a:prstGeom>
        </p:spPr>
      </p:pic>
      <p:pic>
        <p:nvPicPr>
          <p:cNvPr id="7" name="Picture 6"/>
          <p:cNvPicPr>
            <a:picLocks noChangeAspect="1"/>
          </p:cNvPicPr>
          <p:nvPr/>
        </p:nvPicPr>
        <p:blipFill>
          <a:blip r:embed="rId3"/>
          <a:stretch>
            <a:fillRect/>
          </a:stretch>
        </p:blipFill>
        <p:spPr>
          <a:xfrm>
            <a:off x="4191807" y="453367"/>
            <a:ext cx="2876951" cy="3048425"/>
          </a:xfrm>
          <a:prstGeom prst="rect">
            <a:avLst/>
          </a:prstGeom>
        </p:spPr>
      </p:pic>
      <p:pic>
        <p:nvPicPr>
          <p:cNvPr id="8" name="Picture 7"/>
          <p:cNvPicPr>
            <a:picLocks noChangeAspect="1"/>
          </p:cNvPicPr>
          <p:nvPr/>
        </p:nvPicPr>
        <p:blipFill>
          <a:blip r:embed="rId4"/>
          <a:stretch>
            <a:fillRect/>
          </a:stretch>
        </p:blipFill>
        <p:spPr>
          <a:xfrm>
            <a:off x="972457" y="1443602"/>
            <a:ext cx="2972215" cy="3124636"/>
          </a:xfrm>
          <a:prstGeom prst="rect">
            <a:avLst/>
          </a:prstGeom>
        </p:spPr>
      </p:pic>
      <p:pic>
        <p:nvPicPr>
          <p:cNvPr id="9" name="Picture 8"/>
          <p:cNvPicPr>
            <a:picLocks noChangeAspect="1"/>
          </p:cNvPicPr>
          <p:nvPr/>
        </p:nvPicPr>
        <p:blipFill>
          <a:blip r:embed="rId5"/>
          <a:stretch>
            <a:fillRect/>
          </a:stretch>
        </p:blipFill>
        <p:spPr>
          <a:xfrm>
            <a:off x="8247327" y="634620"/>
            <a:ext cx="3000794" cy="2629267"/>
          </a:xfrm>
          <a:prstGeom prst="rect">
            <a:avLst/>
          </a:prstGeom>
        </p:spPr>
      </p:pic>
      <p:sp>
        <p:nvSpPr>
          <p:cNvPr id="3" name="TextBox 2"/>
          <p:cNvSpPr txBox="1"/>
          <p:nvPr/>
        </p:nvSpPr>
        <p:spPr>
          <a:xfrm>
            <a:off x="7557295" y="3501792"/>
            <a:ext cx="3371223" cy="2585323"/>
          </a:xfrm>
          <a:prstGeom prst="rect">
            <a:avLst/>
          </a:prstGeom>
          <a:noFill/>
        </p:spPr>
        <p:txBody>
          <a:bodyPr wrap="square" rtlCol="0">
            <a:spAutoFit/>
          </a:bodyPr>
          <a:lstStyle/>
          <a:p>
            <a:r>
              <a:rPr lang="en-GB" b="1" dirty="0" smtClean="0">
                <a:solidFill>
                  <a:schemeClr val="bg1"/>
                </a:solidFill>
              </a:rPr>
              <a:t>Provision</a:t>
            </a:r>
          </a:p>
          <a:p>
            <a:r>
              <a:rPr lang="en-GB" dirty="0" smtClean="0">
                <a:solidFill>
                  <a:schemeClr val="bg1"/>
                </a:solidFill>
              </a:rPr>
              <a:t>Pupils are able to use different resources and learn to work safely</a:t>
            </a:r>
          </a:p>
          <a:p>
            <a:r>
              <a:rPr lang="en-GB" b="1" dirty="0" smtClean="0">
                <a:solidFill>
                  <a:schemeClr val="bg1"/>
                </a:solidFill>
              </a:rPr>
              <a:t>Impact</a:t>
            </a:r>
          </a:p>
          <a:p>
            <a:r>
              <a:rPr lang="en-GB" dirty="0" smtClean="0">
                <a:solidFill>
                  <a:schemeClr val="bg1"/>
                </a:solidFill>
              </a:rPr>
              <a:t>Pupils are confident working in groups and using different materials and equipment.</a:t>
            </a:r>
          </a:p>
          <a:p>
            <a:endParaRPr lang="en-GB" dirty="0"/>
          </a:p>
        </p:txBody>
      </p:sp>
      <p:sp>
        <p:nvSpPr>
          <p:cNvPr id="4" name="TextBox 3"/>
          <p:cNvSpPr txBox="1"/>
          <p:nvPr/>
        </p:nvSpPr>
        <p:spPr>
          <a:xfrm>
            <a:off x="725322" y="4747846"/>
            <a:ext cx="3072955" cy="707886"/>
          </a:xfrm>
          <a:prstGeom prst="rect">
            <a:avLst/>
          </a:prstGeom>
          <a:noFill/>
        </p:spPr>
        <p:txBody>
          <a:bodyPr wrap="square" rtlCol="0">
            <a:spAutoFit/>
          </a:bodyPr>
          <a:lstStyle/>
          <a:p>
            <a:r>
              <a:rPr lang="en-GB" sz="4000" dirty="0" smtClean="0">
                <a:solidFill>
                  <a:schemeClr val="bg1"/>
                </a:solidFill>
              </a:rPr>
              <a:t>Evidence</a:t>
            </a:r>
            <a:endParaRPr lang="en-GB" sz="4000" dirty="0">
              <a:solidFill>
                <a:schemeClr val="bg1"/>
              </a:solidFill>
            </a:endParaRPr>
          </a:p>
        </p:txBody>
      </p:sp>
    </p:spTree>
    <p:extLst>
      <p:ext uri="{BB962C8B-B14F-4D97-AF65-F5344CB8AC3E}">
        <p14:creationId xmlns:p14="http://schemas.microsoft.com/office/powerpoint/2010/main" val="264835117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64275" y="423081"/>
            <a:ext cx="5650173" cy="1631216"/>
          </a:xfrm>
          <a:prstGeom prst="rect">
            <a:avLst/>
          </a:prstGeom>
          <a:noFill/>
        </p:spPr>
        <p:txBody>
          <a:bodyPr wrap="square" rtlCol="0">
            <a:spAutoFit/>
          </a:bodyPr>
          <a:lstStyle/>
          <a:p>
            <a:r>
              <a:rPr lang="en-GB" sz="3200" dirty="0" smtClean="0">
                <a:solidFill>
                  <a:schemeClr val="bg1"/>
                </a:solidFill>
              </a:rPr>
              <a:t>Outside the classroom and visitors for The Creative Arts</a:t>
            </a:r>
          </a:p>
          <a:p>
            <a:endParaRPr lang="en-GB" dirty="0"/>
          </a:p>
          <a:p>
            <a:endParaRPr lang="en-GB"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57433" y="1637732"/>
            <a:ext cx="3617897" cy="2702256"/>
          </a:xfrm>
          <a:prstGeom prst="rect">
            <a:avLst/>
          </a:prstGeom>
        </p:spPr>
      </p:pic>
      <p:pic>
        <p:nvPicPr>
          <p:cNvPr id="7" name="Picture 6"/>
          <p:cNvPicPr>
            <a:picLocks noChangeAspect="1"/>
          </p:cNvPicPr>
          <p:nvPr/>
        </p:nvPicPr>
        <p:blipFill>
          <a:blip r:embed="rId3"/>
          <a:stretch>
            <a:fillRect/>
          </a:stretch>
        </p:blipFill>
        <p:spPr>
          <a:xfrm>
            <a:off x="7030951" y="423081"/>
            <a:ext cx="2934109" cy="3000794"/>
          </a:xfrm>
          <a:prstGeom prst="rect">
            <a:avLst/>
          </a:prstGeom>
        </p:spPr>
      </p:pic>
      <p:pic>
        <p:nvPicPr>
          <p:cNvPr id="8" name="Picture 7"/>
          <p:cNvPicPr>
            <a:picLocks noChangeAspect="1"/>
          </p:cNvPicPr>
          <p:nvPr/>
        </p:nvPicPr>
        <p:blipFill>
          <a:blip r:embed="rId4"/>
          <a:stretch>
            <a:fillRect/>
          </a:stretch>
        </p:blipFill>
        <p:spPr>
          <a:xfrm>
            <a:off x="3999482" y="3130061"/>
            <a:ext cx="3469663" cy="3414763"/>
          </a:xfrm>
          <a:prstGeom prst="rect">
            <a:avLst/>
          </a:prstGeom>
        </p:spPr>
      </p:pic>
      <p:sp>
        <p:nvSpPr>
          <p:cNvPr id="3" name="TextBox 2"/>
          <p:cNvSpPr txBox="1"/>
          <p:nvPr/>
        </p:nvSpPr>
        <p:spPr>
          <a:xfrm>
            <a:off x="8212015" y="3763108"/>
            <a:ext cx="3376247" cy="3416320"/>
          </a:xfrm>
          <a:prstGeom prst="rect">
            <a:avLst/>
          </a:prstGeom>
          <a:noFill/>
        </p:spPr>
        <p:txBody>
          <a:bodyPr wrap="square" rtlCol="0">
            <a:spAutoFit/>
          </a:bodyPr>
          <a:lstStyle/>
          <a:p>
            <a:r>
              <a:rPr lang="en-GB" b="1" dirty="0" smtClean="0">
                <a:solidFill>
                  <a:schemeClr val="bg1"/>
                </a:solidFill>
              </a:rPr>
              <a:t>Provision and Implementation</a:t>
            </a:r>
          </a:p>
          <a:p>
            <a:r>
              <a:rPr lang="en-GB" dirty="0" smtClean="0">
                <a:solidFill>
                  <a:schemeClr val="bg1"/>
                </a:solidFill>
              </a:rPr>
              <a:t>Our WOW days help the pupils to gain experiences and  strengthen their knowledge. These experiences bring the learning to life and help pupils discover new skills and interests.</a:t>
            </a:r>
          </a:p>
          <a:p>
            <a:endParaRPr lang="en-GB" dirty="0" smtClean="0">
              <a:solidFill>
                <a:schemeClr val="bg1"/>
              </a:solidFill>
            </a:endParaRPr>
          </a:p>
          <a:p>
            <a:endParaRPr lang="en-GB" dirty="0">
              <a:solidFill>
                <a:schemeClr val="bg1"/>
              </a:solidFill>
            </a:endParaRPr>
          </a:p>
        </p:txBody>
      </p:sp>
      <p:sp>
        <p:nvSpPr>
          <p:cNvPr id="5" name="TextBox 4"/>
          <p:cNvSpPr txBox="1"/>
          <p:nvPr/>
        </p:nvSpPr>
        <p:spPr>
          <a:xfrm>
            <a:off x="1125415" y="4466492"/>
            <a:ext cx="2883877" cy="646331"/>
          </a:xfrm>
          <a:prstGeom prst="rect">
            <a:avLst/>
          </a:prstGeom>
          <a:noFill/>
        </p:spPr>
        <p:txBody>
          <a:bodyPr wrap="square" rtlCol="0">
            <a:spAutoFit/>
          </a:bodyPr>
          <a:lstStyle/>
          <a:p>
            <a:r>
              <a:rPr lang="en-GB" sz="3600" dirty="0" smtClean="0">
                <a:solidFill>
                  <a:schemeClr val="bg1"/>
                </a:solidFill>
              </a:rPr>
              <a:t>Evidence</a:t>
            </a:r>
            <a:endParaRPr lang="en-GB" sz="3600" dirty="0">
              <a:solidFill>
                <a:schemeClr val="bg1"/>
              </a:solidFill>
            </a:endParaRPr>
          </a:p>
        </p:txBody>
      </p:sp>
    </p:spTree>
    <p:extLst>
      <p:ext uri="{BB962C8B-B14F-4D97-AF65-F5344CB8AC3E}">
        <p14:creationId xmlns:p14="http://schemas.microsoft.com/office/powerpoint/2010/main" val="309965740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28048" y="395785"/>
            <a:ext cx="5609230" cy="707886"/>
          </a:xfrm>
          <a:prstGeom prst="rect">
            <a:avLst/>
          </a:prstGeom>
          <a:noFill/>
        </p:spPr>
        <p:txBody>
          <a:bodyPr wrap="square" rtlCol="0">
            <a:spAutoFit/>
          </a:bodyPr>
          <a:lstStyle/>
          <a:p>
            <a:r>
              <a:rPr lang="en-GB" sz="2000" dirty="0" smtClean="0">
                <a:solidFill>
                  <a:schemeClr val="bg1"/>
                </a:solidFill>
              </a:rPr>
              <a:t>Creative arts and supporting learning in other subjects.</a:t>
            </a:r>
            <a:endParaRPr lang="en-GB" sz="2000" dirty="0">
              <a:solidFill>
                <a:schemeClr val="bg1"/>
              </a:solidFill>
            </a:endParaRP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391391" y="1379610"/>
            <a:ext cx="2807188" cy="2096727"/>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40517" y="3583286"/>
            <a:ext cx="4010750" cy="2995684"/>
          </a:xfrm>
          <a:prstGeom prst="rect">
            <a:avLst/>
          </a:prstGeom>
        </p:spPr>
      </p:pic>
      <p:pic>
        <p:nvPicPr>
          <p:cNvPr id="5" name="Picture 4"/>
          <p:cNvPicPr>
            <a:picLocks noChangeAspect="1"/>
          </p:cNvPicPr>
          <p:nvPr/>
        </p:nvPicPr>
        <p:blipFill>
          <a:blip r:embed="rId4"/>
          <a:stretch>
            <a:fillRect/>
          </a:stretch>
        </p:blipFill>
        <p:spPr>
          <a:xfrm>
            <a:off x="8797754" y="3174185"/>
            <a:ext cx="3159784" cy="2838262"/>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158701" y="975931"/>
            <a:ext cx="2759657" cy="2061225"/>
          </a:xfrm>
          <a:prstGeom prst="rect">
            <a:avLst/>
          </a:prstGeom>
        </p:spPr>
      </p:pic>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843349" y="1024379"/>
            <a:ext cx="3112648" cy="2324879"/>
          </a:xfrm>
          <a:prstGeom prst="rect">
            <a:avLst/>
          </a:prstGeom>
        </p:spPr>
      </p:pic>
      <p:pic>
        <p:nvPicPr>
          <p:cNvPr id="9" name="Picture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437484" y="3977852"/>
            <a:ext cx="3480874" cy="2599912"/>
          </a:xfrm>
          <a:prstGeom prst="rect">
            <a:avLst/>
          </a:prstGeom>
        </p:spPr>
      </p:pic>
      <p:sp>
        <p:nvSpPr>
          <p:cNvPr id="6" name="TextBox 5"/>
          <p:cNvSpPr txBox="1"/>
          <p:nvPr/>
        </p:nvSpPr>
        <p:spPr>
          <a:xfrm>
            <a:off x="9199623" y="975931"/>
            <a:ext cx="2757915" cy="1569660"/>
          </a:xfrm>
          <a:prstGeom prst="rect">
            <a:avLst/>
          </a:prstGeom>
          <a:noFill/>
        </p:spPr>
        <p:txBody>
          <a:bodyPr wrap="square" rtlCol="0">
            <a:spAutoFit/>
          </a:bodyPr>
          <a:lstStyle/>
          <a:p>
            <a:r>
              <a:rPr lang="en-GB" sz="2400" dirty="0" smtClean="0">
                <a:solidFill>
                  <a:schemeClr val="bg1"/>
                </a:solidFill>
              </a:rPr>
              <a:t>Creative subjects can help embed learning across the curriculum</a:t>
            </a:r>
            <a:endParaRPr lang="en-GB" sz="2400" dirty="0">
              <a:solidFill>
                <a:schemeClr val="bg1"/>
              </a:solidFill>
            </a:endParaRPr>
          </a:p>
        </p:txBody>
      </p:sp>
      <p:sp>
        <p:nvSpPr>
          <p:cNvPr id="10" name="TextBox 9"/>
          <p:cNvSpPr txBox="1"/>
          <p:nvPr/>
        </p:nvSpPr>
        <p:spPr>
          <a:xfrm>
            <a:off x="109096" y="1441938"/>
            <a:ext cx="1385596" cy="461665"/>
          </a:xfrm>
          <a:prstGeom prst="rect">
            <a:avLst/>
          </a:prstGeom>
          <a:noFill/>
        </p:spPr>
        <p:txBody>
          <a:bodyPr wrap="square" rtlCol="0">
            <a:spAutoFit/>
          </a:bodyPr>
          <a:lstStyle/>
          <a:p>
            <a:r>
              <a:rPr lang="en-GB" sz="2400" b="1" dirty="0" smtClean="0"/>
              <a:t>Science</a:t>
            </a:r>
            <a:endParaRPr lang="en-GB" sz="2400" b="1" dirty="0"/>
          </a:p>
        </p:txBody>
      </p:sp>
      <p:sp>
        <p:nvSpPr>
          <p:cNvPr id="11" name="TextBox 10"/>
          <p:cNvSpPr txBox="1"/>
          <p:nvPr/>
        </p:nvSpPr>
        <p:spPr>
          <a:xfrm>
            <a:off x="7913077" y="395785"/>
            <a:ext cx="607795" cy="369332"/>
          </a:xfrm>
          <a:prstGeom prst="rect">
            <a:avLst/>
          </a:prstGeom>
          <a:noFill/>
        </p:spPr>
        <p:txBody>
          <a:bodyPr wrap="square" rtlCol="0">
            <a:spAutoFit/>
          </a:bodyPr>
          <a:lstStyle/>
          <a:p>
            <a:r>
              <a:rPr lang="en-GB" dirty="0" smtClean="0"/>
              <a:t>RE</a:t>
            </a:r>
            <a:endParaRPr lang="en-GB" dirty="0"/>
          </a:p>
        </p:txBody>
      </p:sp>
      <p:sp>
        <p:nvSpPr>
          <p:cNvPr id="12" name="TextBox 11"/>
          <p:cNvSpPr txBox="1"/>
          <p:nvPr/>
        </p:nvSpPr>
        <p:spPr>
          <a:xfrm>
            <a:off x="6423821" y="3462236"/>
            <a:ext cx="1001251" cy="369332"/>
          </a:xfrm>
          <a:prstGeom prst="rect">
            <a:avLst/>
          </a:prstGeom>
          <a:noFill/>
        </p:spPr>
        <p:txBody>
          <a:bodyPr wrap="square" rtlCol="0">
            <a:spAutoFit/>
          </a:bodyPr>
          <a:lstStyle/>
          <a:p>
            <a:r>
              <a:rPr lang="en-GB" b="1" dirty="0" smtClean="0"/>
              <a:t>IT</a:t>
            </a:r>
            <a:endParaRPr lang="en-GB" b="1" dirty="0"/>
          </a:p>
        </p:txBody>
      </p:sp>
      <p:sp>
        <p:nvSpPr>
          <p:cNvPr id="13" name="TextBox 12"/>
          <p:cNvSpPr txBox="1"/>
          <p:nvPr/>
        </p:nvSpPr>
        <p:spPr>
          <a:xfrm>
            <a:off x="10578580" y="5081128"/>
            <a:ext cx="1378958" cy="646331"/>
          </a:xfrm>
          <a:prstGeom prst="rect">
            <a:avLst/>
          </a:prstGeom>
          <a:noFill/>
        </p:spPr>
        <p:txBody>
          <a:bodyPr wrap="square" rtlCol="0">
            <a:spAutoFit/>
          </a:bodyPr>
          <a:lstStyle/>
          <a:p>
            <a:r>
              <a:rPr lang="en-GB" dirty="0" smtClean="0"/>
              <a:t>Story Telling</a:t>
            </a:r>
            <a:endParaRPr lang="en-GB" dirty="0"/>
          </a:p>
        </p:txBody>
      </p:sp>
    </p:spTree>
    <p:extLst>
      <p:ext uri="{BB962C8B-B14F-4D97-AF65-F5344CB8AC3E}">
        <p14:creationId xmlns:p14="http://schemas.microsoft.com/office/powerpoint/2010/main" val="144840794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791268" y="123673"/>
            <a:ext cx="7301552" cy="461665"/>
          </a:xfrm>
          <a:prstGeom prst="rect">
            <a:avLst/>
          </a:prstGeom>
          <a:noFill/>
        </p:spPr>
        <p:txBody>
          <a:bodyPr wrap="square" rtlCol="0">
            <a:spAutoFit/>
          </a:bodyPr>
          <a:lstStyle/>
          <a:p>
            <a:r>
              <a:rPr lang="en-GB" sz="2400" b="1" dirty="0" smtClean="0">
                <a:solidFill>
                  <a:schemeClr val="bg1"/>
                </a:solidFill>
              </a:rPr>
              <a:t>Children’s voice - </a:t>
            </a:r>
            <a:r>
              <a:rPr lang="en-GB" sz="2400" b="1" dirty="0">
                <a:solidFill>
                  <a:schemeClr val="bg1"/>
                </a:solidFill>
              </a:rPr>
              <a:t>A</a:t>
            </a:r>
            <a:r>
              <a:rPr lang="en-GB" sz="2400" b="1" dirty="0" smtClean="0">
                <a:solidFill>
                  <a:schemeClr val="bg1"/>
                </a:solidFill>
              </a:rPr>
              <a:t>RT</a:t>
            </a:r>
            <a:endParaRPr lang="en-GB" sz="2400" b="1" dirty="0">
              <a:solidFill>
                <a:schemeClr val="bg1"/>
              </a:solidFill>
            </a:endParaRPr>
          </a:p>
        </p:txBody>
      </p:sp>
      <p:sp>
        <p:nvSpPr>
          <p:cNvPr id="3" name="Oval Callout 2"/>
          <p:cNvSpPr/>
          <p:nvPr/>
        </p:nvSpPr>
        <p:spPr>
          <a:xfrm>
            <a:off x="-222069" y="585338"/>
            <a:ext cx="3788229" cy="2784985"/>
          </a:xfrm>
          <a:prstGeom prst="wedgeEllipseCallout">
            <a:avLst>
              <a:gd name="adj1" fmla="val 69586"/>
              <a:gd name="adj2" fmla="val 5424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Oval Callout 3"/>
          <p:cNvSpPr/>
          <p:nvPr/>
        </p:nvSpPr>
        <p:spPr>
          <a:xfrm>
            <a:off x="7110484" y="710526"/>
            <a:ext cx="3439235" cy="1950787"/>
          </a:xfrm>
          <a:prstGeom prst="wedgeEllipse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Oval Callout 4"/>
          <p:cNvSpPr/>
          <p:nvPr/>
        </p:nvSpPr>
        <p:spPr>
          <a:xfrm>
            <a:off x="1016758" y="3548418"/>
            <a:ext cx="3248167" cy="2279176"/>
          </a:xfrm>
          <a:prstGeom prst="wedgeEllipse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Oval Callout 5"/>
          <p:cNvSpPr/>
          <p:nvPr/>
        </p:nvSpPr>
        <p:spPr>
          <a:xfrm>
            <a:off x="8286137" y="3370997"/>
            <a:ext cx="3337293" cy="2388358"/>
          </a:xfrm>
          <a:prstGeom prst="wedgeEllipseCallout">
            <a:avLst>
              <a:gd name="adj1" fmla="val 68090"/>
              <a:gd name="adj2" fmla="val 8992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aphicFrame>
        <p:nvGraphicFramePr>
          <p:cNvPr id="7" name="Table 6"/>
          <p:cNvGraphicFramePr>
            <a:graphicFrameLocks noGrp="1"/>
          </p:cNvGraphicFramePr>
          <p:nvPr>
            <p:extLst>
              <p:ext uri="{D42A27DB-BD31-4B8C-83A1-F6EECF244321}">
                <p14:modId xmlns:p14="http://schemas.microsoft.com/office/powerpoint/2010/main" val="1091389448"/>
              </p:ext>
            </p:extLst>
          </p:nvPr>
        </p:nvGraphicFramePr>
        <p:xfrm>
          <a:off x="351692" y="1023583"/>
          <a:ext cx="2532185" cy="1760560"/>
        </p:xfrm>
        <a:graphic>
          <a:graphicData uri="http://schemas.openxmlformats.org/drawingml/2006/table">
            <a:tbl>
              <a:tblPr firstRow="1" firstCol="1" bandRow="1"/>
              <a:tblGrid>
                <a:gridCol w="2532185">
                  <a:extLst>
                    <a:ext uri="{9D8B030D-6E8A-4147-A177-3AD203B41FA5}">
                      <a16:colId xmlns:a16="http://schemas.microsoft.com/office/drawing/2014/main" val="1714046576"/>
                    </a:ext>
                  </a:extLst>
                </a:gridCol>
              </a:tblGrid>
              <a:tr h="1760560">
                <a:tc>
                  <a:txBody>
                    <a:bodyPr/>
                    <a:lstStyle/>
                    <a:p>
                      <a:pPr>
                        <a:lnSpc>
                          <a:spcPct val="107000"/>
                        </a:lnSpc>
                        <a:spcAft>
                          <a:spcPts val="0"/>
                        </a:spcAft>
                      </a:pPr>
                      <a:r>
                        <a:rPr lang="en-GB" sz="1600" dirty="0">
                          <a:effectLst/>
                          <a:latin typeface="Calibri" panose="020F0502020204030204" pitchFamily="34" charset="0"/>
                          <a:ea typeface="Calibri" panose="020F0502020204030204" pitchFamily="34" charset="0"/>
                          <a:cs typeface="Times New Roman" panose="02020603050405020304" pitchFamily="18" charset="0"/>
                        </a:rPr>
                        <a:t>If I want to improve, we get to mark our own work I improve it then. When we did the </a:t>
                      </a:r>
                      <a:r>
                        <a:rPr lang="en-GB" sz="1600" dirty="0" smtClean="0">
                          <a:effectLst/>
                          <a:latin typeface="Calibri" panose="020F0502020204030204" pitchFamily="34" charset="0"/>
                          <a:ea typeface="Calibri" panose="020F0502020204030204" pitchFamily="34" charset="0"/>
                          <a:cs typeface="Times New Roman" panose="02020603050405020304" pitchFamily="18" charset="0"/>
                        </a:rPr>
                        <a:t>pharaoh, </a:t>
                      </a:r>
                      <a:r>
                        <a:rPr lang="en-GB" sz="1600" dirty="0">
                          <a:effectLst/>
                          <a:latin typeface="Calibri" panose="020F0502020204030204" pitchFamily="34" charset="0"/>
                          <a:ea typeface="Calibri" panose="020F0502020204030204" pitchFamily="34" charset="0"/>
                          <a:cs typeface="Times New Roman" panose="02020603050405020304" pitchFamily="18" charset="0"/>
                        </a:rPr>
                        <a:t>I got to do it again</a:t>
                      </a:r>
                      <a:r>
                        <a:rPr lang="en-GB" sz="1600" dirty="0" smtClean="0">
                          <a:effectLst/>
                          <a:latin typeface="Calibri" panose="020F0502020204030204" pitchFamily="34" charset="0"/>
                          <a:ea typeface="Calibri" panose="020F0502020204030204" pitchFamily="34" charset="0"/>
                          <a:cs typeface="Times New Roman" panose="02020603050405020304" pitchFamily="18" charset="0"/>
                        </a:rPr>
                        <a:t>.</a:t>
                      </a:r>
                    </a:p>
                    <a:p>
                      <a:pPr>
                        <a:lnSpc>
                          <a:spcPct val="107000"/>
                        </a:lnSpc>
                        <a:spcAft>
                          <a:spcPts val="0"/>
                        </a:spcAft>
                      </a:pPr>
                      <a:r>
                        <a:rPr lang="en-GB" sz="1600" dirty="0" smtClean="0">
                          <a:effectLst/>
                          <a:latin typeface="Calibri" panose="020F0502020204030204" pitchFamily="34" charset="0"/>
                          <a:ea typeface="Calibri" panose="020F0502020204030204" pitchFamily="34" charset="0"/>
                          <a:cs typeface="Times New Roman" panose="02020603050405020304" pitchFamily="18" charset="0"/>
                        </a:rPr>
                        <a:t>Y3 pupil</a:t>
                      </a: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67193817"/>
                  </a:ext>
                </a:extLst>
              </a:tr>
            </a:tbl>
          </a:graphicData>
        </a:graphic>
      </p:graphicFrame>
      <p:sp>
        <p:nvSpPr>
          <p:cNvPr id="8" name="TextBox 7"/>
          <p:cNvSpPr txBox="1"/>
          <p:nvPr/>
        </p:nvSpPr>
        <p:spPr>
          <a:xfrm>
            <a:off x="7702062" y="955343"/>
            <a:ext cx="2637692" cy="1200329"/>
          </a:xfrm>
          <a:prstGeom prst="rect">
            <a:avLst/>
          </a:prstGeom>
          <a:noFill/>
        </p:spPr>
        <p:txBody>
          <a:bodyPr wrap="square" rtlCol="0">
            <a:spAutoFit/>
          </a:bodyPr>
          <a:lstStyle/>
          <a:p>
            <a:r>
              <a:rPr lang="en-GB" dirty="0" smtClean="0"/>
              <a:t>I was inspired by Matisse.</a:t>
            </a:r>
          </a:p>
          <a:p>
            <a:endParaRPr lang="en-GB" dirty="0"/>
          </a:p>
          <a:p>
            <a:r>
              <a:rPr lang="en-GB" dirty="0" smtClean="0"/>
              <a:t>Y5 pupil</a:t>
            </a:r>
            <a:endParaRPr lang="en-GB" dirty="0"/>
          </a:p>
        </p:txBody>
      </p:sp>
      <p:sp>
        <p:nvSpPr>
          <p:cNvPr id="9" name="TextBox 8"/>
          <p:cNvSpPr txBox="1"/>
          <p:nvPr/>
        </p:nvSpPr>
        <p:spPr>
          <a:xfrm>
            <a:off x="1569493" y="3998794"/>
            <a:ext cx="1678674" cy="1200329"/>
          </a:xfrm>
          <a:prstGeom prst="rect">
            <a:avLst/>
          </a:prstGeom>
          <a:noFill/>
        </p:spPr>
        <p:txBody>
          <a:bodyPr wrap="square" rtlCol="0">
            <a:spAutoFit/>
          </a:bodyPr>
          <a:lstStyle/>
          <a:p>
            <a:r>
              <a:rPr lang="en-GB" dirty="0" smtClean="0"/>
              <a:t>I have learnt to use bright colours</a:t>
            </a:r>
          </a:p>
          <a:p>
            <a:r>
              <a:rPr lang="en-GB" dirty="0" smtClean="0"/>
              <a:t>Y1 pupil</a:t>
            </a:r>
            <a:endParaRPr lang="en-GB" dirty="0"/>
          </a:p>
        </p:txBody>
      </p:sp>
      <p:sp>
        <p:nvSpPr>
          <p:cNvPr id="10" name="TextBox 9"/>
          <p:cNvSpPr txBox="1"/>
          <p:nvPr/>
        </p:nvSpPr>
        <p:spPr>
          <a:xfrm>
            <a:off x="8731347" y="4133414"/>
            <a:ext cx="2399713" cy="923330"/>
          </a:xfrm>
          <a:prstGeom prst="rect">
            <a:avLst/>
          </a:prstGeom>
          <a:noFill/>
        </p:spPr>
        <p:txBody>
          <a:bodyPr wrap="square" rtlCol="0">
            <a:spAutoFit/>
          </a:bodyPr>
          <a:lstStyle/>
          <a:p>
            <a:r>
              <a:rPr lang="en-GB" dirty="0" smtClean="0"/>
              <a:t>I like drawing my feelings</a:t>
            </a:r>
          </a:p>
          <a:p>
            <a:r>
              <a:rPr lang="en-GB" dirty="0" smtClean="0"/>
              <a:t>Y5 pupil</a:t>
            </a:r>
            <a:endParaRPr lang="en-GB" dirty="0"/>
          </a:p>
        </p:txBody>
      </p:sp>
      <p:sp>
        <p:nvSpPr>
          <p:cNvPr id="11" name="Oval Callout 10"/>
          <p:cNvSpPr/>
          <p:nvPr/>
        </p:nvSpPr>
        <p:spPr>
          <a:xfrm>
            <a:off x="4264925" y="710526"/>
            <a:ext cx="2258705" cy="2251039"/>
          </a:xfrm>
          <a:prstGeom prst="wedgeEllipse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extBox 11"/>
          <p:cNvSpPr txBox="1"/>
          <p:nvPr/>
        </p:nvSpPr>
        <p:spPr>
          <a:xfrm>
            <a:off x="4776716" y="1023583"/>
            <a:ext cx="1487606" cy="1200329"/>
          </a:xfrm>
          <a:prstGeom prst="rect">
            <a:avLst/>
          </a:prstGeom>
          <a:noFill/>
        </p:spPr>
        <p:txBody>
          <a:bodyPr wrap="square" rtlCol="0">
            <a:spAutoFit/>
          </a:bodyPr>
          <a:lstStyle/>
          <a:p>
            <a:r>
              <a:rPr lang="en-GB" dirty="0" smtClean="0"/>
              <a:t>I enjoyed sketching large as life</a:t>
            </a:r>
          </a:p>
          <a:p>
            <a:r>
              <a:rPr lang="en-GB" dirty="0" smtClean="0"/>
              <a:t>Y4 pupil</a:t>
            </a:r>
            <a:endParaRPr lang="en-GB" dirty="0"/>
          </a:p>
        </p:txBody>
      </p:sp>
      <p:sp>
        <p:nvSpPr>
          <p:cNvPr id="13" name="Oval Callout 12"/>
          <p:cNvSpPr/>
          <p:nvPr/>
        </p:nvSpPr>
        <p:spPr>
          <a:xfrm>
            <a:off x="4264925" y="3684896"/>
            <a:ext cx="3679874" cy="2033516"/>
          </a:xfrm>
          <a:prstGeom prst="wedgeEllipseCallout">
            <a:avLst>
              <a:gd name="adj1" fmla="val -38001"/>
              <a:gd name="adj2" fmla="val 9363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TextBox 13"/>
          <p:cNvSpPr txBox="1"/>
          <p:nvPr/>
        </p:nvSpPr>
        <p:spPr>
          <a:xfrm>
            <a:off x="5042847" y="3998794"/>
            <a:ext cx="2465368" cy="923330"/>
          </a:xfrm>
          <a:prstGeom prst="rect">
            <a:avLst/>
          </a:prstGeom>
          <a:noFill/>
        </p:spPr>
        <p:txBody>
          <a:bodyPr wrap="square" rtlCol="0">
            <a:spAutoFit/>
          </a:bodyPr>
          <a:lstStyle/>
          <a:p>
            <a:r>
              <a:rPr lang="en-GB" dirty="0" smtClean="0"/>
              <a:t>I like the freedom to do my own creation</a:t>
            </a:r>
          </a:p>
          <a:p>
            <a:r>
              <a:rPr lang="en-GB" dirty="0" smtClean="0"/>
              <a:t>Y6 pupil</a:t>
            </a:r>
            <a:endParaRPr lang="en-GB" dirty="0"/>
          </a:p>
        </p:txBody>
      </p:sp>
    </p:spTree>
    <p:extLst>
      <p:ext uri="{BB962C8B-B14F-4D97-AF65-F5344CB8AC3E}">
        <p14:creationId xmlns:p14="http://schemas.microsoft.com/office/powerpoint/2010/main" val="380554799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32513" y="286603"/>
            <a:ext cx="4230806" cy="369332"/>
          </a:xfrm>
          <a:prstGeom prst="rect">
            <a:avLst/>
          </a:prstGeom>
          <a:noFill/>
        </p:spPr>
        <p:txBody>
          <a:bodyPr wrap="square" rtlCol="0">
            <a:spAutoFit/>
          </a:bodyPr>
          <a:lstStyle/>
          <a:p>
            <a:r>
              <a:rPr lang="en-GB" b="1" dirty="0" smtClean="0"/>
              <a:t>Children’s voice -Music</a:t>
            </a:r>
            <a:endParaRPr lang="en-GB" b="1" dirty="0"/>
          </a:p>
        </p:txBody>
      </p:sp>
      <p:sp>
        <p:nvSpPr>
          <p:cNvPr id="3" name="Oval Callout 2"/>
          <p:cNvSpPr/>
          <p:nvPr/>
        </p:nvSpPr>
        <p:spPr>
          <a:xfrm>
            <a:off x="586854" y="1037230"/>
            <a:ext cx="4176215" cy="1910686"/>
          </a:xfrm>
          <a:prstGeom prst="wedgeEllipse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Box 3"/>
          <p:cNvSpPr txBox="1"/>
          <p:nvPr/>
        </p:nvSpPr>
        <p:spPr>
          <a:xfrm>
            <a:off x="1514901" y="1392072"/>
            <a:ext cx="2251881" cy="1200329"/>
          </a:xfrm>
          <a:prstGeom prst="rect">
            <a:avLst/>
          </a:prstGeom>
          <a:noFill/>
        </p:spPr>
        <p:txBody>
          <a:bodyPr wrap="square" rtlCol="0">
            <a:spAutoFit/>
          </a:bodyPr>
          <a:lstStyle/>
          <a:p>
            <a:r>
              <a:rPr lang="en-GB" dirty="0" smtClean="0"/>
              <a:t>To get </a:t>
            </a:r>
            <a:r>
              <a:rPr lang="en-GB" dirty="0" smtClean="0"/>
              <a:t>better, </a:t>
            </a:r>
            <a:r>
              <a:rPr lang="en-GB" dirty="0" smtClean="0"/>
              <a:t>I keep going and practise</a:t>
            </a:r>
          </a:p>
          <a:p>
            <a:r>
              <a:rPr lang="en-GB" dirty="0" smtClean="0"/>
              <a:t>Pupil Y4</a:t>
            </a:r>
            <a:endParaRPr lang="en-GB" dirty="0"/>
          </a:p>
        </p:txBody>
      </p:sp>
      <p:sp>
        <p:nvSpPr>
          <p:cNvPr id="5" name="Oval Callout 4"/>
          <p:cNvSpPr/>
          <p:nvPr/>
        </p:nvSpPr>
        <p:spPr>
          <a:xfrm>
            <a:off x="6237027" y="777922"/>
            <a:ext cx="3739486" cy="1801505"/>
          </a:xfrm>
          <a:prstGeom prst="wedgeEllipse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Box 5"/>
          <p:cNvSpPr txBox="1"/>
          <p:nvPr/>
        </p:nvSpPr>
        <p:spPr>
          <a:xfrm>
            <a:off x="7001301" y="1037230"/>
            <a:ext cx="2470245" cy="1200329"/>
          </a:xfrm>
          <a:prstGeom prst="rect">
            <a:avLst/>
          </a:prstGeom>
          <a:noFill/>
        </p:spPr>
        <p:txBody>
          <a:bodyPr wrap="square" rtlCol="0">
            <a:spAutoFit/>
          </a:bodyPr>
          <a:lstStyle/>
          <a:p>
            <a:r>
              <a:rPr lang="en-GB" dirty="0" smtClean="0"/>
              <a:t>I enjoyed composing on the computer</a:t>
            </a:r>
          </a:p>
          <a:p>
            <a:r>
              <a:rPr lang="en-GB" dirty="0" smtClean="0"/>
              <a:t>Y6 pupil</a:t>
            </a:r>
            <a:endParaRPr lang="en-GB" dirty="0"/>
          </a:p>
        </p:txBody>
      </p:sp>
      <p:sp>
        <p:nvSpPr>
          <p:cNvPr id="7" name="Oval Callout 6"/>
          <p:cNvSpPr/>
          <p:nvPr/>
        </p:nvSpPr>
        <p:spPr>
          <a:xfrm>
            <a:off x="369277" y="3450997"/>
            <a:ext cx="3217985" cy="2906973"/>
          </a:xfrm>
          <a:prstGeom prst="wedgeEllipse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Box 7"/>
          <p:cNvSpPr txBox="1"/>
          <p:nvPr/>
        </p:nvSpPr>
        <p:spPr>
          <a:xfrm>
            <a:off x="1037493" y="3875964"/>
            <a:ext cx="2285999" cy="923330"/>
          </a:xfrm>
          <a:prstGeom prst="rect">
            <a:avLst/>
          </a:prstGeom>
          <a:noFill/>
        </p:spPr>
        <p:txBody>
          <a:bodyPr wrap="square" rtlCol="0">
            <a:spAutoFit/>
          </a:bodyPr>
          <a:lstStyle/>
          <a:p>
            <a:r>
              <a:rPr lang="en-GB" dirty="0" smtClean="0"/>
              <a:t>I like copying the music.</a:t>
            </a:r>
          </a:p>
          <a:p>
            <a:r>
              <a:rPr lang="en-GB" dirty="0" smtClean="0"/>
              <a:t>Pupil Y1</a:t>
            </a:r>
            <a:endParaRPr lang="en-GB" dirty="0"/>
          </a:p>
        </p:txBody>
      </p:sp>
      <p:sp>
        <p:nvSpPr>
          <p:cNvPr id="9" name="Oval Callout 8"/>
          <p:cNvSpPr/>
          <p:nvPr/>
        </p:nvSpPr>
        <p:spPr>
          <a:xfrm>
            <a:off x="7629098" y="3643952"/>
            <a:ext cx="3138986" cy="2238233"/>
          </a:xfrm>
          <a:prstGeom prst="wedgeEllipse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Box 9"/>
          <p:cNvSpPr txBox="1"/>
          <p:nvPr/>
        </p:nvSpPr>
        <p:spPr>
          <a:xfrm>
            <a:off x="8325134" y="3985146"/>
            <a:ext cx="1815153" cy="1200329"/>
          </a:xfrm>
          <a:prstGeom prst="rect">
            <a:avLst/>
          </a:prstGeom>
          <a:noFill/>
        </p:spPr>
        <p:txBody>
          <a:bodyPr wrap="square" rtlCol="0">
            <a:spAutoFit/>
          </a:bodyPr>
          <a:lstStyle/>
          <a:p>
            <a:r>
              <a:rPr lang="en-GB" dirty="0" smtClean="0"/>
              <a:t>I like playing GCEA on the Ukulele</a:t>
            </a:r>
          </a:p>
          <a:p>
            <a:r>
              <a:rPr lang="en-GB" dirty="0" smtClean="0"/>
              <a:t>Y4 pupil</a:t>
            </a:r>
            <a:endParaRPr lang="en-GB" dirty="0"/>
          </a:p>
        </p:txBody>
      </p:sp>
      <p:sp>
        <p:nvSpPr>
          <p:cNvPr id="11" name="Oval Callout 10"/>
          <p:cNvSpPr/>
          <p:nvPr/>
        </p:nvSpPr>
        <p:spPr>
          <a:xfrm>
            <a:off x="3464169" y="2840082"/>
            <a:ext cx="3637391" cy="2345393"/>
          </a:xfrm>
          <a:prstGeom prst="wedgeEllipseCallout">
            <a:avLst>
              <a:gd name="adj1" fmla="val 12989"/>
              <a:gd name="adj2" fmla="val 12173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extBox 11"/>
          <p:cNvSpPr txBox="1"/>
          <p:nvPr/>
        </p:nvSpPr>
        <p:spPr>
          <a:xfrm rot="10800000" flipV="1">
            <a:off x="4114798" y="3729124"/>
            <a:ext cx="2886502" cy="1200329"/>
          </a:xfrm>
          <a:prstGeom prst="rect">
            <a:avLst/>
          </a:prstGeom>
          <a:noFill/>
        </p:spPr>
        <p:txBody>
          <a:bodyPr wrap="square" rtlCol="0">
            <a:spAutoFit/>
          </a:bodyPr>
          <a:lstStyle/>
          <a:p>
            <a:r>
              <a:rPr lang="en-GB" dirty="0" smtClean="0"/>
              <a:t>When I read music on the music stand I feel like a real musician.</a:t>
            </a:r>
          </a:p>
          <a:p>
            <a:r>
              <a:rPr lang="en-GB" dirty="0" smtClean="0"/>
              <a:t>Pupil Y3</a:t>
            </a:r>
            <a:endParaRPr lang="en-GB" dirty="0"/>
          </a:p>
        </p:txBody>
      </p:sp>
    </p:spTree>
    <p:extLst>
      <p:ext uri="{BB962C8B-B14F-4D97-AF65-F5344CB8AC3E}">
        <p14:creationId xmlns:p14="http://schemas.microsoft.com/office/powerpoint/2010/main" val="47960505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5678" y="244584"/>
            <a:ext cx="10515600" cy="1325563"/>
          </a:xfrm>
        </p:spPr>
        <p:txBody>
          <a:bodyPr/>
          <a:lstStyle/>
          <a:p>
            <a:r>
              <a:rPr lang="en-US" dirty="0" smtClean="0">
                <a:solidFill>
                  <a:schemeClr val="bg1"/>
                </a:solidFill>
                <a:latin typeface="Ebrima" panose="02000000000000000000" pitchFamily="2" charset="0"/>
                <a:ea typeface="Ebrima" panose="02000000000000000000" pitchFamily="2" charset="0"/>
                <a:cs typeface="Ebrima" panose="02000000000000000000" pitchFamily="2" charset="0"/>
              </a:rPr>
              <a:t>Implementation</a:t>
            </a:r>
            <a:endParaRPr lang="en-GB" dirty="0">
              <a:solidFill>
                <a:schemeClr val="bg1"/>
              </a:solidFill>
              <a:latin typeface="Ebrima" panose="02000000000000000000" pitchFamily="2" charset="0"/>
              <a:ea typeface="Ebrima" panose="02000000000000000000" pitchFamily="2" charset="0"/>
              <a:cs typeface="Ebrima" panose="02000000000000000000" pitchFamily="2" charset="0"/>
            </a:endParaRPr>
          </a:p>
        </p:txBody>
      </p:sp>
      <p:pic>
        <p:nvPicPr>
          <p:cNvPr id="4" name="Content Placeholder 3"/>
          <p:cNvPicPr>
            <a:picLocks noGrp="1" noChangeAspect="1"/>
          </p:cNvPicPr>
          <p:nvPr>
            <p:ph idx="1"/>
          </p:nvPr>
        </p:nvPicPr>
        <p:blipFill rotWithShape="1">
          <a:blip r:embed="rId2"/>
          <a:srcRect t="11987"/>
          <a:stretch/>
        </p:blipFill>
        <p:spPr>
          <a:xfrm>
            <a:off x="901039" y="2479431"/>
            <a:ext cx="9478698" cy="3747835"/>
          </a:xfrm>
          <a:prstGeom prst="rect">
            <a:avLst/>
          </a:prstGeom>
        </p:spPr>
      </p:pic>
      <p:pic>
        <p:nvPicPr>
          <p:cNvPr id="5" name="Picture 4"/>
          <p:cNvPicPr/>
          <p:nvPr/>
        </p:nvPicPr>
        <p:blipFill rotWithShape="1">
          <a:blip r:embed="rId3">
            <a:extLst>
              <a:ext uri="{28A0092B-C50C-407E-A947-70E740481C1C}">
                <a14:useLocalDpi xmlns:a14="http://schemas.microsoft.com/office/drawing/2010/main" val="0"/>
              </a:ext>
            </a:extLst>
          </a:blip>
          <a:srcRect r="73810"/>
          <a:stretch/>
        </p:blipFill>
        <p:spPr bwMode="auto">
          <a:xfrm>
            <a:off x="10968814" y="244584"/>
            <a:ext cx="1152525" cy="1099820"/>
          </a:xfrm>
          <a:prstGeom prst="rect">
            <a:avLst/>
          </a:prstGeom>
          <a:noFill/>
          <a:ln>
            <a:noFill/>
          </a:ln>
          <a:extLst>
            <a:ext uri="{53640926-AAD7-44D8-BBD7-CCE9431645EC}">
              <a14:shadowObscured xmlns:a14="http://schemas.microsoft.com/office/drawing/2010/main"/>
            </a:ext>
          </a:extLst>
        </p:spPr>
      </p:pic>
      <p:sp>
        <p:nvSpPr>
          <p:cNvPr id="6" name="TextBox 5"/>
          <p:cNvSpPr txBox="1"/>
          <p:nvPr/>
        </p:nvSpPr>
        <p:spPr>
          <a:xfrm>
            <a:off x="5152292" y="492369"/>
            <a:ext cx="5227445" cy="1754326"/>
          </a:xfrm>
          <a:prstGeom prst="rect">
            <a:avLst/>
          </a:prstGeom>
          <a:noFill/>
        </p:spPr>
        <p:txBody>
          <a:bodyPr wrap="square" rtlCol="0">
            <a:spAutoFit/>
          </a:bodyPr>
          <a:lstStyle/>
          <a:p>
            <a:r>
              <a:rPr lang="en-GB" dirty="0" smtClean="0">
                <a:solidFill>
                  <a:schemeClr val="bg1"/>
                </a:solidFill>
              </a:rPr>
              <a:t>Lessons are assessed against the milestones; also shown are pupils on the SEN register, EAL and pupil premium and this valuable information helps me to make decisions on the curriculum as well as needs and support in the classes.</a:t>
            </a:r>
            <a:endParaRPr lang="en-GB" dirty="0">
              <a:solidFill>
                <a:schemeClr val="bg1"/>
              </a:solidFill>
            </a:endParaRPr>
          </a:p>
        </p:txBody>
      </p:sp>
    </p:spTree>
    <p:extLst>
      <p:ext uri="{BB962C8B-B14F-4D97-AF65-F5344CB8AC3E}">
        <p14:creationId xmlns:p14="http://schemas.microsoft.com/office/powerpoint/2010/main" val="244643279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28048" y="306317"/>
            <a:ext cx="4171490" cy="461665"/>
          </a:xfrm>
          <a:prstGeom prst="rect">
            <a:avLst/>
          </a:prstGeom>
          <a:noFill/>
        </p:spPr>
        <p:txBody>
          <a:bodyPr wrap="square" rtlCol="0">
            <a:spAutoFit/>
          </a:bodyPr>
          <a:lstStyle/>
          <a:p>
            <a:r>
              <a:rPr lang="en-GB" sz="2400" b="1" dirty="0" smtClean="0">
                <a:solidFill>
                  <a:schemeClr val="bg1"/>
                </a:solidFill>
              </a:rPr>
              <a:t>Children’s voice -DT</a:t>
            </a:r>
            <a:endParaRPr lang="en-GB" sz="2400" b="1" dirty="0">
              <a:solidFill>
                <a:schemeClr val="bg1"/>
              </a:solidFill>
            </a:endParaRPr>
          </a:p>
        </p:txBody>
      </p:sp>
      <p:sp>
        <p:nvSpPr>
          <p:cNvPr id="3" name="Oval Callout 2"/>
          <p:cNvSpPr/>
          <p:nvPr/>
        </p:nvSpPr>
        <p:spPr>
          <a:xfrm>
            <a:off x="928048" y="1255594"/>
            <a:ext cx="3684895" cy="1978925"/>
          </a:xfrm>
          <a:prstGeom prst="wedgeEllipse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Oval Callout 3"/>
          <p:cNvSpPr/>
          <p:nvPr/>
        </p:nvSpPr>
        <p:spPr>
          <a:xfrm>
            <a:off x="6782937" y="1050204"/>
            <a:ext cx="5203866" cy="1774209"/>
          </a:xfrm>
          <a:prstGeom prst="wedgeEllipse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Oval Callout 4"/>
          <p:cNvSpPr/>
          <p:nvPr/>
        </p:nvSpPr>
        <p:spPr>
          <a:xfrm>
            <a:off x="439615" y="3603009"/>
            <a:ext cx="4459931" cy="2129051"/>
          </a:xfrm>
          <a:prstGeom prst="wedgeEllipse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When we did the experiment with the </a:t>
            </a:r>
            <a:r>
              <a:rPr lang="en-GB" dirty="0" err="1"/>
              <a:t>shadufs</a:t>
            </a:r>
            <a:r>
              <a:rPr lang="en-GB" dirty="0"/>
              <a:t> –it was really tricky to get it to stand and we solved the problem and I was proud</a:t>
            </a:r>
            <a:r>
              <a:rPr lang="en-GB" dirty="0" smtClean="0"/>
              <a:t>. Y3 Pupil</a:t>
            </a:r>
            <a:endParaRPr lang="en-GB" dirty="0"/>
          </a:p>
        </p:txBody>
      </p:sp>
      <p:sp>
        <p:nvSpPr>
          <p:cNvPr id="6" name="TextBox 5"/>
          <p:cNvSpPr txBox="1"/>
          <p:nvPr/>
        </p:nvSpPr>
        <p:spPr>
          <a:xfrm>
            <a:off x="7807569" y="1364776"/>
            <a:ext cx="3376246" cy="923330"/>
          </a:xfrm>
          <a:prstGeom prst="rect">
            <a:avLst/>
          </a:prstGeom>
          <a:noFill/>
        </p:spPr>
        <p:txBody>
          <a:bodyPr wrap="square" rtlCol="0">
            <a:spAutoFit/>
          </a:bodyPr>
          <a:lstStyle/>
          <a:p>
            <a:r>
              <a:rPr lang="en-GB" dirty="0" smtClean="0"/>
              <a:t>I liked designing the Lego </a:t>
            </a:r>
            <a:r>
              <a:rPr lang="en-GB" dirty="0" err="1" smtClean="0"/>
              <a:t>rogotics</a:t>
            </a:r>
            <a:r>
              <a:rPr lang="en-GB" dirty="0" smtClean="0"/>
              <a:t>.</a:t>
            </a:r>
          </a:p>
          <a:p>
            <a:r>
              <a:rPr lang="en-GB" dirty="0" smtClean="0"/>
              <a:t>Pupils Y6</a:t>
            </a:r>
            <a:endParaRPr lang="en-GB" dirty="0"/>
          </a:p>
        </p:txBody>
      </p:sp>
      <p:sp>
        <p:nvSpPr>
          <p:cNvPr id="7" name="TextBox 6"/>
          <p:cNvSpPr txBox="1"/>
          <p:nvPr/>
        </p:nvSpPr>
        <p:spPr>
          <a:xfrm>
            <a:off x="1624084" y="1624084"/>
            <a:ext cx="2169994" cy="1200329"/>
          </a:xfrm>
          <a:prstGeom prst="rect">
            <a:avLst/>
          </a:prstGeom>
          <a:noFill/>
        </p:spPr>
        <p:txBody>
          <a:bodyPr wrap="square" rtlCol="0">
            <a:spAutoFit/>
          </a:bodyPr>
          <a:lstStyle/>
          <a:p>
            <a:r>
              <a:rPr lang="en-GB" dirty="0" smtClean="0"/>
              <a:t>I liked building the suspension bridges.</a:t>
            </a:r>
          </a:p>
          <a:p>
            <a:r>
              <a:rPr lang="en-GB" dirty="0" smtClean="0"/>
              <a:t>Pupil Y2</a:t>
            </a:r>
            <a:endParaRPr lang="en-GB" dirty="0"/>
          </a:p>
        </p:txBody>
      </p:sp>
      <p:sp>
        <p:nvSpPr>
          <p:cNvPr id="8" name="Oval Callout 7"/>
          <p:cNvSpPr/>
          <p:nvPr/>
        </p:nvSpPr>
        <p:spPr>
          <a:xfrm>
            <a:off x="6550925" y="3684896"/>
            <a:ext cx="3616657" cy="2306471"/>
          </a:xfrm>
          <a:prstGeom prst="wedgeEllipse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Box 8"/>
          <p:cNvSpPr txBox="1"/>
          <p:nvPr/>
        </p:nvSpPr>
        <p:spPr>
          <a:xfrm>
            <a:off x="7547212" y="4067033"/>
            <a:ext cx="2347415" cy="923330"/>
          </a:xfrm>
          <a:prstGeom prst="rect">
            <a:avLst/>
          </a:prstGeom>
          <a:noFill/>
        </p:spPr>
        <p:txBody>
          <a:bodyPr wrap="square" rtlCol="0">
            <a:spAutoFit/>
          </a:bodyPr>
          <a:lstStyle/>
          <a:p>
            <a:r>
              <a:rPr lang="en-GB" dirty="0" smtClean="0"/>
              <a:t>I like working in groups.</a:t>
            </a:r>
          </a:p>
          <a:p>
            <a:r>
              <a:rPr lang="en-GB" dirty="0" smtClean="0"/>
              <a:t>Pupil 4</a:t>
            </a:r>
            <a:endParaRPr lang="en-GB" dirty="0"/>
          </a:p>
        </p:txBody>
      </p:sp>
      <p:sp>
        <p:nvSpPr>
          <p:cNvPr id="10" name="Oval Callout 9"/>
          <p:cNvSpPr/>
          <p:nvPr/>
        </p:nvSpPr>
        <p:spPr>
          <a:xfrm>
            <a:off x="3794078" y="1828801"/>
            <a:ext cx="3480179" cy="2266201"/>
          </a:xfrm>
          <a:prstGeom prst="wedgeEllipseCallout">
            <a:avLst>
              <a:gd name="adj1" fmla="val 13021"/>
              <a:gd name="adj2" fmla="val 14707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latin typeface="Calibri" panose="020F0502020204030204" pitchFamily="34" charset="0"/>
                <a:ea typeface="Calibri" panose="020F0502020204030204" pitchFamily="34" charset="0"/>
                <a:cs typeface="Times New Roman" panose="02020603050405020304" pitchFamily="18" charset="0"/>
              </a:rPr>
              <a:t>In DT I liked when we did the </a:t>
            </a:r>
            <a:r>
              <a:rPr lang="en-GB" dirty="0" err="1">
                <a:latin typeface="Calibri" panose="020F0502020204030204" pitchFamily="34" charset="0"/>
                <a:ea typeface="Calibri" panose="020F0502020204030204" pitchFamily="34" charset="0"/>
                <a:cs typeface="Times New Roman" panose="02020603050405020304" pitchFamily="18" charset="0"/>
              </a:rPr>
              <a:t>shadufs</a:t>
            </a:r>
            <a:r>
              <a:rPr lang="en-GB" dirty="0">
                <a:latin typeface="Calibri" panose="020F0502020204030204" pitchFamily="34" charset="0"/>
                <a:ea typeface="Calibri" panose="020F0502020204030204" pitchFamily="34" charset="0"/>
                <a:cs typeface="Times New Roman" panose="02020603050405020304" pitchFamily="18" charset="0"/>
              </a:rPr>
              <a:t> and how we talk about how to improve it when we have finished</a:t>
            </a:r>
            <a:r>
              <a:rPr lang="en-GB" dirty="0" smtClean="0">
                <a:latin typeface="Calibri" panose="020F0502020204030204" pitchFamily="34" charset="0"/>
                <a:ea typeface="Calibri" panose="020F0502020204030204" pitchFamily="34" charset="0"/>
                <a:cs typeface="Times New Roman" panose="02020603050405020304" pitchFamily="18" charset="0"/>
              </a:rPr>
              <a:t>. Y3 PUPIL</a:t>
            </a:r>
            <a:endParaRPr lang="en-GB" dirty="0"/>
          </a:p>
        </p:txBody>
      </p:sp>
    </p:spTree>
    <p:extLst>
      <p:ext uri="{BB962C8B-B14F-4D97-AF65-F5344CB8AC3E}">
        <p14:creationId xmlns:p14="http://schemas.microsoft.com/office/powerpoint/2010/main" val="370940574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523891" y="3562949"/>
            <a:ext cx="4171301" cy="3115602"/>
          </a:xfrm>
          <a:prstGeom prst="rect">
            <a:avLst/>
          </a:prstGeom>
        </p:spPr>
      </p:pic>
      <p:pic>
        <p:nvPicPr>
          <p:cNvPr id="10" name="Picture 9"/>
          <p:cNvPicPr>
            <a:picLocks noChangeAspect="1"/>
          </p:cNvPicPr>
          <p:nvPr/>
        </p:nvPicPr>
        <p:blipFill>
          <a:blip r:embed="rId3"/>
          <a:stretch>
            <a:fillRect/>
          </a:stretch>
        </p:blipFill>
        <p:spPr>
          <a:xfrm>
            <a:off x="684212" y="3339086"/>
            <a:ext cx="3478144" cy="3456130"/>
          </a:xfrm>
          <a:prstGeom prst="rect">
            <a:avLst/>
          </a:prstGeom>
        </p:spPr>
      </p:pic>
      <p:sp>
        <p:nvSpPr>
          <p:cNvPr id="2" name="Title 1"/>
          <p:cNvSpPr>
            <a:spLocks noGrp="1"/>
          </p:cNvSpPr>
          <p:nvPr>
            <p:ph type="title"/>
          </p:nvPr>
        </p:nvSpPr>
        <p:spPr>
          <a:xfrm>
            <a:off x="684212" y="4487332"/>
            <a:ext cx="10868880" cy="1507067"/>
          </a:xfrm>
        </p:spPr>
        <p:txBody>
          <a:bodyPr/>
          <a:lstStyle/>
          <a:p>
            <a:r>
              <a:rPr lang="en-US" b="1" dirty="0" smtClean="0">
                <a:latin typeface="Ebrima" panose="02000000000000000000" pitchFamily="2" charset="0"/>
                <a:ea typeface="Ebrima" panose="02000000000000000000" pitchFamily="2" charset="0"/>
                <a:cs typeface="Ebrima" panose="02000000000000000000" pitchFamily="2" charset="0"/>
              </a:rPr>
              <a:t>Regis Magic moments in THE Creative </a:t>
            </a:r>
            <a:r>
              <a:rPr lang="en-US" b="1" dirty="0" err="1" smtClean="0">
                <a:latin typeface="Ebrima" panose="02000000000000000000" pitchFamily="2" charset="0"/>
                <a:ea typeface="Ebrima" panose="02000000000000000000" pitchFamily="2" charset="0"/>
                <a:cs typeface="Ebrima" panose="02000000000000000000" pitchFamily="2" charset="0"/>
              </a:rPr>
              <a:t>ArtS</a:t>
            </a:r>
            <a:endParaRPr lang="en-GB" b="1" dirty="0">
              <a:latin typeface="Ebrima" panose="02000000000000000000" pitchFamily="2" charset="0"/>
              <a:ea typeface="Ebrima" panose="02000000000000000000" pitchFamily="2" charset="0"/>
              <a:cs typeface="Ebrima" panose="02000000000000000000" pitchFamily="2" charset="0"/>
            </a:endParaRPr>
          </a:p>
        </p:txBody>
      </p:sp>
      <p:sp>
        <p:nvSpPr>
          <p:cNvPr id="3" name="Content Placeholder 2"/>
          <p:cNvSpPr>
            <a:spLocks noGrp="1"/>
          </p:cNvSpPr>
          <p:nvPr>
            <p:ph idx="1"/>
          </p:nvPr>
        </p:nvSpPr>
        <p:spPr/>
        <p:txBody>
          <a:bodyPr/>
          <a:lstStyle/>
          <a:p>
            <a:r>
              <a:rPr lang="en-US" i="1" dirty="0" smtClean="0">
                <a:solidFill>
                  <a:schemeClr val="bg1"/>
                </a:solidFill>
              </a:rPr>
              <a:t>These can come from</a:t>
            </a:r>
            <a:endParaRPr lang="en-GB" dirty="0">
              <a:solidFill>
                <a:schemeClr val="bg1"/>
              </a:solidFill>
            </a:endParaRPr>
          </a:p>
        </p:txBody>
      </p:sp>
      <p:pic>
        <p:nvPicPr>
          <p:cNvPr id="6" name="Picture 5"/>
          <p:cNvPicPr/>
          <p:nvPr/>
        </p:nvPicPr>
        <p:blipFill rotWithShape="1">
          <a:blip r:embed="rId4">
            <a:extLst>
              <a:ext uri="{28A0092B-C50C-407E-A947-70E740481C1C}">
                <a14:useLocalDpi xmlns:a14="http://schemas.microsoft.com/office/drawing/2010/main" val="0"/>
              </a:ext>
            </a:extLst>
          </a:blip>
          <a:srcRect r="73810"/>
          <a:stretch/>
        </p:blipFill>
        <p:spPr bwMode="auto">
          <a:xfrm>
            <a:off x="10940822" y="135890"/>
            <a:ext cx="1152525" cy="1099820"/>
          </a:xfrm>
          <a:prstGeom prst="rect">
            <a:avLst/>
          </a:prstGeom>
          <a:noFill/>
          <a:ln>
            <a:noFill/>
          </a:ln>
          <a:extLst>
            <a:ext uri="{53640926-AAD7-44D8-BBD7-CCE9431645EC}">
              <a14:shadowObscured xmlns:a14="http://schemas.microsoft.com/office/drawing/2010/main"/>
            </a:ext>
          </a:extLst>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0803153">
            <a:off x="107401" y="317719"/>
            <a:ext cx="3781126" cy="2824174"/>
          </a:xfrm>
          <a:prstGeom prst="rect">
            <a:avLst/>
          </a:prstGeom>
        </p:spPr>
      </p:pic>
      <p:pic>
        <p:nvPicPr>
          <p:cNvPr id="7" name="Picture 6"/>
          <p:cNvPicPr>
            <a:picLocks noChangeAspect="1"/>
          </p:cNvPicPr>
          <p:nvPr/>
        </p:nvPicPr>
        <p:blipFill>
          <a:blip r:embed="rId6"/>
          <a:stretch>
            <a:fillRect/>
          </a:stretch>
        </p:blipFill>
        <p:spPr>
          <a:xfrm>
            <a:off x="8130471" y="480883"/>
            <a:ext cx="2953162" cy="3038899"/>
          </a:xfrm>
          <a:prstGeom prst="rect">
            <a:avLst/>
          </a:prstGeom>
        </p:spPr>
      </p:pic>
      <p:pic>
        <p:nvPicPr>
          <p:cNvPr id="8" name="Picture 7"/>
          <p:cNvPicPr>
            <a:picLocks noChangeAspect="1"/>
          </p:cNvPicPr>
          <p:nvPr/>
        </p:nvPicPr>
        <p:blipFill>
          <a:blip r:embed="rId7"/>
          <a:stretch>
            <a:fillRect/>
          </a:stretch>
        </p:blipFill>
        <p:spPr>
          <a:xfrm>
            <a:off x="3964283" y="552023"/>
            <a:ext cx="3587306" cy="2600797"/>
          </a:xfrm>
          <a:prstGeom prst="rect">
            <a:avLst/>
          </a:prstGeom>
        </p:spPr>
      </p:pic>
    </p:spTree>
    <p:extLst>
      <p:ext uri="{BB962C8B-B14F-4D97-AF65-F5344CB8AC3E}">
        <p14:creationId xmlns:p14="http://schemas.microsoft.com/office/powerpoint/2010/main" val="69263763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1107831"/>
          </a:xfrm>
        </p:spPr>
        <p:txBody>
          <a:bodyPr/>
          <a:lstStyle/>
          <a:p>
            <a:r>
              <a:rPr lang="en-GB" dirty="0" smtClean="0"/>
              <a:t>Academic Year 2023-2024</a:t>
            </a:r>
            <a:endParaRPr lang="en-GB" dirty="0"/>
          </a:p>
        </p:txBody>
      </p:sp>
      <p:sp>
        <p:nvSpPr>
          <p:cNvPr id="3" name="Text Placeholder 2"/>
          <p:cNvSpPr>
            <a:spLocks noGrp="1"/>
          </p:cNvSpPr>
          <p:nvPr>
            <p:ph type="body" idx="1"/>
          </p:nvPr>
        </p:nvSpPr>
        <p:spPr>
          <a:xfrm>
            <a:off x="684212" y="2250831"/>
            <a:ext cx="10446850" cy="3743569"/>
          </a:xfrm>
        </p:spPr>
        <p:txBody>
          <a:bodyPr/>
          <a:lstStyle/>
          <a:p>
            <a:pPr marL="285750" lvl="0" indent="-285750">
              <a:buClr>
                <a:prstClr val="white"/>
              </a:buClr>
              <a:buFont typeface="Wingdings 3" panose="05040102010807070707" pitchFamily="18" charset="2"/>
              <a:buChar char=""/>
            </a:pPr>
            <a:r>
              <a:rPr lang="en-GB" dirty="0">
                <a:solidFill>
                  <a:srgbClr val="146194">
                    <a:lumMod val="75000"/>
                  </a:srgbClr>
                </a:solidFill>
              </a:rPr>
              <a:t>We really enjoyed our cluster singing project and would like to participate in a similar event and we are looking possibly further afield.</a:t>
            </a:r>
          </a:p>
          <a:p>
            <a:pPr marL="285750" lvl="0" indent="-285750">
              <a:buClr>
                <a:prstClr val="white"/>
              </a:buClr>
              <a:buFont typeface="Wingdings 3" panose="05040102010807070707" pitchFamily="18" charset="2"/>
              <a:buChar char=""/>
            </a:pPr>
            <a:r>
              <a:rPr lang="en-GB" dirty="0">
                <a:solidFill>
                  <a:srgbClr val="146194">
                    <a:lumMod val="75000"/>
                  </a:srgbClr>
                </a:solidFill>
              </a:rPr>
              <a:t>In art we would like to repeat the art gallery idea.</a:t>
            </a:r>
          </a:p>
          <a:p>
            <a:pPr marL="285750" lvl="0" indent="-285750">
              <a:buClr>
                <a:prstClr val="white"/>
              </a:buClr>
              <a:buFont typeface="Wingdings 3" panose="05040102010807070707" pitchFamily="18" charset="2"/>
              <a:buChar char=""/>
            </a:pPr>
            <a:r>
              <a:rPr lang="en-GB" dirty="0">
                <a:solidFill>
                  <a:srgbClr val="146194">
                    <a:lumMod val="75000"/>
                  </a:srgbClr>
                </a:solidFill>
              </a:rPr>
              <a:t>DT continue with our Easter Challenges and explore a permanent solution for our kitchens.</a:t>
            </a:r>
          </a:p>
          <a:p>
            <a:pPr marL="285750" lvl="0" indent="-285750">
              <a:buClr>
                <a:prstClr val="white"/>
              </a:buClr>
              <a:buFont typeface="Wingdings 3" panose="05040102010807070707" pitchFamily="18" charset="2"/>
              <a:buChar char=""/>
            </a:pPr>
            <a:r>
              <a:rPr lang="en-GB" dirty="0">
                <a:solidFill>
                  <a:srgbClr val="146194">
                    <a:lumMod val="75000"/>
                  </a:srgbClr>
                </a:solidFill>
              </a:rPr>
              <a:t>I would like to continue exploring computer aided designs.</a:t>
            </a:r>
          </a:p>
          <a:p>
            <a:endParaRPr lang="en-GB" dirty="0"/>
          </a:p>
        </p:txBody>
      </p:sp>
    </p:spTree>
    <p:extLst>
      <p:ext uri="{BB962C8B-B14F-4D97-AF65-F5344CB8AC3E}">
        <p14:creationId xmlns:p14="http://schemas.microsoft.com/office/powerpoint/2010/main" val="39587029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dirty="0"/>
          </a:p>
        </p:txBody>
      </p:sp>
      <p:sp>
        <p:nvSpPr>
          <p:cNvPr id="3" name="Content Placeholder 2"/>
          <p:cNvSpPr>
            <a:spLocks noGrp="1"/>
          </p:cNvSpPr>
          <p:nvPr>
            <p:ph idx="1"/>
          </p:nvPr>
        </p:nvSpPr>
        <p:spPr>
          <a:xfrm>
            <a:off x="684212" y="685800"/>
            <a:ext cx="8534400" cy="4642338"/>
          </a:xfrm>
        </p:spPr>
        <p:txBody>
          <a:bodyPr>
            <a:normAutofit/>
          </a:bodyPr>
          <a:lstStyle/>
          <a:p>
            <a:r>
              <a:rPr lang="en-GB" dirty="0" smtClean="0"/>
              <a:t>Continue to develop music provision in line with the New Model Music Curriculum</a:t>
            </a:r>
          </a:p>
          <a:p>
            <a:r>
              <a:rPr lang="en-GB" dirty="0" smtClean="0"/>
              <a:t>Focus on how we can develop sketching and finding opportunities to sketch. </a:t>
            </a:r>
          </a:p>
          <a:p>
            <a:r>
              <a:rPr lang="en-GB" dirty="0" smtClean="0"/>
              <a:t>Increase the number of musical instruments, especially the ukuleles.</a:t>
            </a:r>
          </a:p>
          <a:p>
            <a:r>
              <a:rPr lang="en-GB" dirty="0" smtClean="0"/>
              <a:t>In Music develop our relationship with Heywood Prep.</a:t>
            </a:r>
          </a:p>
          <a:p>
            <a:r>
              <a:rPr lang="en-GB" dirty="0" smtClean="0"/>
              <a:t>In DT continue to work with The Brunel She who are currently making gears, axel and levers to use in the teaching of DT</a:t>
            </a:r>
          </a:p>
          <a:p>
            <a:endParaRPr lang="en-GB" dirty="0" smtClean="0"/>
          </a:p>
          <a:p>
            <a:endParaRPr lang="en-GB" dirty="0"/>
          </a:p>
        </p:txBody>
      </p:sp>
    </p:spTree>
    <p:extLst>
      <p:ext uri="{BB962C8B-B14F-4D97-AF65-F5344CB8AC3E}">
        <p14:creationId xmlns:p14="http://schemas.microsoft.com/office/powerpoint/2010/main" val="310324670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63769" y="290680"/>
            <a:ext cx="7078727" cy="5794488"/>
          </a:xfrm>
          <a:prstGeom prst="rect">
            <a:avLst/>
          </a:prstGeom>
        </p:spPr>
      </p:pic>
      <p:pic>
        <p:nvPicPr>
          <p:cNvPr id="3" name="Picture 2"/>
          <p:cNvPicPr/>
          <p:nvPr/>
        </p:nvPicPr>
        <p:blipFill rotWithShape="1">
          <a:blip r:embed="rId3">
            <a:extLst>
              <a:ext uri="{28A0092B-C50C-407E-A947-70E740481C1C}">
                <a14:useLocalDpi xmlns:a14="http://schemas.microsoft.com/office/drawing/2010/main" val="0"/>
              </a:ext>
            </a:extLst>
          </a:blip>
          <a:srcRect r="73810"/>
          <a:stretch/>
        </p:blipFill>
        <p:spPr bwMode="auto">
          <a:xfrm>
            <a:off x="10968814" y="244584"/>
            <a:ext cx="1152525" cy="1099820"/>
          </a:xfrm>
          <a:prstGeom prst="rect">
            <a:avLst/>
          </a:prstGeom>
          <a:noFill/>
          <a:ln>
            <a:noFill/>
          </a:ln>
          <a:extLst>
            <a:ext uri="{53640926-AAD7-44D8-BBD7-CCE9431645EC}">
              <a14:shadowObscured xmlns:a14="http://schemas.microsoft.com/office/drawing/2010/main"/>
            </a:ext>
          </a:extLst>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88953" y="244584"/>
            <a:ext cx="3279861" cy="2449773"/>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438030" y="4431380"/>
            <a:ext cx="3248862" cy="2426619"/>
          </a:xfrm>
          <a:prstGeom prst="rect">
            <a:avLst/>
          </a:prstGeom>
        </p:spPr>
      </p:pic>
      <p:pic>
        <p:nvPicPr>
          <p:cNvPr id="5" name="Picture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033332" y="2388356"/>
            <a:ext cx="3088007" cy="2306474"/>
          </a:xfrm>
          <a:prstGeom prst="rect">
            <a:avLst/>
          </a:prstGeom>
        </p:spPr>
      </p:pic>
    </p:spTree>
    <p:extLst>
      <p:ext uri="{BB962C8B-B14F-4D97-AF65-F5344CB8AC3E}">
        <p14:creationId xmlns:p14="http://schemas.microsoft.com/office/powerpoint/2010/main" val="392371163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55460" y="249016"/>
            <a:ext cx="6249272" cy="2838846"/>
          </a:xfrm>
          <a:prstGeom prst="rect">
            <a:avLst/>
          </a:prstGeom>
        </p:spPr>
      </p:pic>
      <p:pic>
        <p:nvPicPr>
          <p:cNvPr id="3" name="Picture 2"/>
          <p:cNvPicPr>
            <a:picLocks noChangeAspect="1"/>
          </p:cNvPicPr>
          <p:nvPr/>
        </p:nvPicPr>
        <p:blipFill>
          <a:blip r:embed="rId3"/>
          <a:stretch>
            <a:fillRect/>
          </a:stretch>
        </p:blipFill>
        <p:spPr>
          <a:xfrm>
            <a:off x="5357156" y="3266084"/>
            <a:ext cx="6363588" cy="3000794"/>
          </a:xfrm>
          <a:prstGeom prst="rect">
            <a:avLst/>
          </a:prstGeom>
        </p:spPr>
      </p:pic>
      <p:pic>
        <p:nvPicPr>
          <p:cNvPr id="4" name="Picture 3"/>
          <p:cNvPicPr>
            <a:picLocks noChangeAspect="1"/>
          </p:cNvPicPr>
          <p:nvPr/>
        </p:nvPicPr>
        <p:blipFill>
          <a:blip r:embed="rId4"/>
          <a:stretch>
            <a:fillRect/>
          </a:stretch>
        </p:blipFill>
        <p:spPr>
          <a:xfrm>
            <a:off x="1077829" y="3486861"/>
            <a:ext cx="3731075" cy="2780017"/>
          </a:xfrm>
          <a:prstGeom prst="rect">
            <a:avLst/>
          </a:prstGeom>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069541" y="222914"/>
            <a:ext cx="3835716" cy="2864948"/>
          </a:xfrm>
          <a:prstGeom prst="rect">
            <a:avLst/>
          </a:prstGeom>
        </p:spPr>
      </p:pic>
    </p:spTree>
    <p:extLst>
      <p:ext uri="{BB962C8B-B14F-4D97-AF65-F5344CB8AC3E}">
        <p14:creationId xmlns:p14="http://schemas.microsoft.com/office/powerpoint/2010/main" val="302773157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80532" y="251583"/>
            <a:ext cx="6344535" cy="2724530"/>
          </a:xfrm>
          <a:prstGeom prst="rect">
            <a:avLst/>
          </a:prstGeom>
        </p:spPr>
      </p:pic>
      <p:pic>
        <p:nvPicPr>
          <p:cNvPr id="3" name="Picture 2"/>
          <p:cNvPicPr>
            <a:picLocks noChangeAspect="1"/>
          </p:cNvPicPr>
          <p:nvPr/>
        </p:nvPicPr>
        <p:blipFill>
          <a:blip r:embed="rId3"/>
          <a:stretch>
            <a:fillRect/>
          </a:stretch>
        </p:blipFill>
        <p:spPr>
          <a:xfrm>
            <a:off x="5498396" y="3453785"/>
            <a:ext cx="6354062" cy="1943371"/>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80360" y="491320"/>
            <a:ext cx="3005779" cy="2245057"/>
          </a:xfrm>
          <a:prstGeom prst="rect">
            <a:avLst/>
          </a:prstGeom>
        </p:spPr>
      </p:pic>
    </p:spTree>
    <p:extLst>
      <p:ext uri="{BB962C8B-B14F-4D97-AF65-F5344CB8AC3E}">
        <p14:creationId xmlns:p14="http://schemas.microsoft.com/office/powerpoint/2010/main" val="175103926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18365" y="252738"/>
            <a:ext cx="7581350" cy="5340891"/>
          </a:xfrm>
          <a:prstGeom prst="rect">
            <a:avLst/>
          </a:prstGeom>
        </p:spPr>
      </p:pic>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l="6502" t="12986"/>
          <a:stretch/>
        </p:blipFill>
        <p:spPr>
          <a:xfrm>
            <a:off x="8059050" y="3960678"/>
            <a:ext cx="2698595" cy="2511456"/>
          </a:xfrm>
          <a:prstGeom prst="rect">
            <a:avLst/>
          </a:prstGeom>
        </p:spPr>
      </p:pic>
      <p:pic>
        <p:nvPicPr>
          <p:cNvPr id="5" name="Picture 4"/>
          <p:cNvPicPr>
            <a:picLocks noChangeAspect="1"/>
          </p:cNvPicPr>
          <p:nvPr/>
        </p:nvPicPr>
        <p:blipFill rotWithShape="1">
          <a:blip r:embed="rId4" cstate="print">
            <a:extLst>
              <a:ext uri="{28A0092B-C50C-407E-A947-70E740481C1C}">
                <a14:useLocalDpi xmlns:a14="http://schemas.microsoft.com/office/drawing/2010/main" val="0"/>
              </a:ext>
            </a:extLst>
          </a:blip>
          <a:srcRect l="1961" t="11243" r="6079" b="15556"/>
          <a:stretch/>
        </p:blipFill>
        <p:spPr>
          <a:xfrm>
            <a:off x="8444752" y="168564"/>
            <a:ext cx="3747247" cy="2237163"/>
          </a:xfrm>
          <a:prstGeom prst="rect">
            <a:avLst/>
          </a:prstGeom>
        </p:spPr>
      </p:pic>
      <p:pic>
        <p:nvPicPr>
          <p:cNvPr id="4" name="Picture 3"/>
          <p:cNvPicPr>
            <a:picLocks noChangeAspect="1"/>
          </p:cNvPicPr>
          <p:nvPr/>
        </p:nvPicPr>
        <p:blipFill rotWithShape="1">
          <a:blip r:embed="rId5" cstate="print">
            <a:extLst>
              <a:ext uri="{28A0092B-C50C-407E-A947-70E740481C1C}">
                <a14:useLocalDpi xmlns:a14="http://schemas.microsoft.com/office/drawing/2010/main" val="0"/>
              </a:ext>
            </a:extLst>
          </a:blip>
          <a:srcRect l="13046" b="15569"/>
          <a:stretch/>
        </p:blipFill>
        <p:spPr>
          <a:xfrm>
            <a:off x="9574305" y="2244278"/>
            <a:ext cx="2366681" cy="1716400"/>
          </a:xfrm>
          <a:prstGeom prst="rect">
            <a:avLst/>
          </a:prstGeom>
        </p:spPr>
      </p:pic>
    </p:spTree>
    <p:extLst>
      <p:ext uri="{BB962C8B-B14F-4D97-AF65-F5344CB8AC3E}">
        <p14:creationId xmlns:p14="http://schemas.microsoft.com/office/powerpoint/2010/main" val="320907228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srcRect r="2026"/>
          <a:stretch/>
        </p:blipFill>
        <p:spPr>
          <a:xfrm>
            <a:off x="6401693" y="265761"/>
            <a:ext cx="5790307" cy="1666006"/>
          </a:xfrm>
          <a:prstGeom prst="rect">
            <a:avLst/>
          </a:prstGeom>
        </p:spPr>
      </p:pic>
      <p:pic>
        <p:nvPicPr>
          <p:cNvPr id="4" name="Picture 3"/>
          <p:cNvPicPr>
            <a:picLocks noChangeAspect="1"/>
          </p:cNvPicPr>
          <p:nvPr/>
        </p:nvPicPr>
        <p:blipFill>
          <a:blip r:embed="rId3"/>
          <a:stretch>
            <a:fillRect/>
          </a:stretch>
        </p:blipFill>
        <p:spPr>
          <a:xfrm>
            <a:off x="0" y="265761"/>
            <a:ext cx="6401693" cy="5430008"/>
          </a:xfrm>
          <a:prstGeom prst="rect">
            <a:avLst/>
          </a:prstGeom>
        </p:spPr>
      </p:pic>
      <p:pic>
        <p:nvPicPr>
          <p:cNvPr id="1026" name="Picture 2" descr="Image preview"/>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677858" y="2336181"/>
            <a:ext cx="2618988" cy="295517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5"/>
          <a:stretch>
            <a:fillRect/>
          </a:stretch>
        </p:blipFill>
        <p:spPr>
          <a:xfrm>
            <a:off x="9737198" y="2496918"/>
            <a:ext cx="1969179" cy="2633700"/>
          </a:xfrm>
          <a:prstGeom prst="rect">
            <a:avLst/>
          </a:prstGeom>
        </p:spPr>
      </p:pic>
    </p:spTree>
    <p:extLst>
      <p:ext uri="{BB962C8B-B14F-4D97-AF65-F5344CB8AC3E}">
        <p14:creationId xmlns:p14="http://schemas.microsoft.com/office/powerpoint/2010/main" val="264229424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67181" y="0"/>
            <a:ext cx="5695738" cy="6721407"/>
          </a:xfrm>
          <a:prstGeom prst="rect">
            <a:avLst/>
          </a:prstGeom>
        </p:spPr>
      </p:pic>
      <p:pic>
        <p:nvPicPr>
          <p:cNvPr id="3" name="Picture 2"/>
          <p:cNvPicPr>
            <a:picLocks noChangeAspect="1"/>
          </p:cNvPicPr>
          <p:nvPr/>
        </p:nvPicPr>
        <p:blipFill>
          <a:blip r:embed="rId3"/>
          <a:stretch>
            <a:fillRect/>
          </a:stretch>
        </p:blipFill>
        <p:spPr>
          <a:xfrm>
            <a:off x="6220975" y="1226990"/>
            <a:ext cx="4246858" cy="3611945"/>
          </a:xfrm>
          <a:prstGeom prst="rect">
            <a:avLst/>
          </a:prstGeom>
        </p:spPr>
      </p:pic>
    </p:spTree>
    <p:extLst>
      <p:ext uri="{BB962C8B-B14F-4D97-AF65-F5344CB8AC3E}">
        <p14:creationId xmlns:p14="http://schemas.microsoft.com/office/powerpoint/2010/main" val="320073849"/>
      </p:ext>
    </p:extLst>
  </p:cSld>
  <p:clrMapOvr>
    <a:masterClrMapping/>
  </p:clrMapOvr>
  <p:timing>
    <p:tnLst>
      <p:par>
        <p:cTn id="1" dur="indefinite" restart="never" nodeType="tmRoot"/>
      </p:par>
    </p:tnLst>
  </p:timing>
</p:sld>
</file>

<file path=ppt/theme/theme1.xml><?xml version="1.0" encoding="utf-8"?>
<a:theme xmlns:a="http://schemas.openxmlformats.org/drawingml/2006/main" name="Slice">
  <a:themeElements>
    <a:clrScheme name="Slice">
      <a:dk1>
        <a:sysClr val="windowText" lastClr="000000"/>
      </a:dk1>
      <a:lt1>
        <a:sysClr val="window" lastClr="FFFFFF"/>
      </a:lt1>
      <a:dk2>
        <a:srgbClr val="146194"/>
      </a:dk2>
      <a:lt2>
        <a:srgbClr val="76DBF4"/>
      </a:lt2>
      <a:accent1>
        <a:srgbClr val="052F61"/>
      </a:accent1>
      <a:accent2>
        <a:srgbClr val="A50E82"/>
      </a:accent2>
      <a:accent3>
        <a:srgbClr val="14967C"/>
      </a:accent3>
      <a:accent4>
        <a:srgbClr val="6A9E1F"/>
      </a:accent4>
      <a:accent5>
        <a:srgbClr val="E87D37"/>
      </a:accent5>
      <a:accent6>
        <a:srgbClr val="C62324"/>
      </a:accent6>
      <a:hlink>
        <a:srgbClr val="0D2E46"/>
      </a:hlink>
      <a:folHlink>
        <a:srgbClr val="356A95"/>
      </a:folHlink>
    </a:clrScheme>
    <a:fontScheme name="Slice">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Slice">
      <a:fillStyleLst>
        <a:solidFill>
          <a:schemeClr val="phClr"/>
        </a:solidFill>
        <a:gradFill rotWithShape="1">
          <a:gsLst>
            <a:gs pos="0">
              <a:schemeClr val="phClr">
                <a:tint val="62000"/>
                <a:hueMod val="94000"/>
                <a:satMod val="140000"/>
                <a:lumMod val="110000"/>
              </a:schemeClr>
            </a:gs>
            <a:gs pos="100000">
              <a:schemeClr val="phClr">
                <a:tint val="84000"/>
                <a:satMod val="160000"/>
              </a:schemeClr>
            </a:gs>
          </a:gsLst>
          <a:lin ang="5400000" scaled="0"/>
        </a:gradFill>
        <a:gradFill rotWithShape="1">
          <a:gsLst>
            <a:gs pos="0">
              <a:schemeClr val="phClr">
                <a:tint val="98000"/>
                <a:hueMod val="94000"/>
                <a:satMod val="130000"/>
                <a:lumMod val="128000"/>
              </a:schemeClr>
            </a:gs>
            <a:gs pos="100000">
              <a:schemeClr val="phClr">
                <a:shade val="94000"/>
                <a:lumMod val="88000"/>
              </a:schemeClr>
            </a:gs>
          </a:gsLst>
          <a:lin ang="5400000" scaled="0"/>
        </a:gradFill>
      </a:fillStyleLst>
      <a:lnStyleLst>
        <a:ln w="9525" cap="rnd" cmpd="sng" algn="ctr">
          <a:solidFill>
            <a:schemeClr val="phClr">
              <a:tint val="76000"/>
              <a:alpha val="60000"/>
              <a:hueMod val="94000"/>
            </a:schemeClr>
          </a:solidFill>
          <a:prstDash val="solid"/>
        </a:ln>
        <a:ln w="15875" cap="rnd" cmpd="sng" algn="ctr">
          <a:solidFill>
            <a:schemeClr val="phClr">
              <a:hueMod val="94000"/>
            </a:schemeClr>
          </a:solidFill>
          <a:prstDash val="solid"/>
        </a:ln>
        <a:ln w="28575" cap="rnd"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50800" dist="38100" dir="5400000" rotWithShape="0">
              <a:srgbClr val="000000">
                <a:alpha val="46000"/>
              </a:srgbClr>
            </a:outerShdw>
          </a:effectLst>
          <a:scene3d>
            <a:camera prst="orthographicFront">
              <a:rot lat="0" lon="0" rev="0"/>
            </a:camera>
            <a:lightRig rig="threePt" dir="t"/>
          </a:scene3d>
          <a:sp3d prstMaterial="plastic">
            <a:bevelT w="25400" h="25400"/>
          </a:sp3d>
        </a:effectStyle>
      </a:effectStyleLst>
      <a:bgFillStyleLst>
        <a:solidFill>
          <a:schemeClr val="phClr"/>
        </a:solidFill>
        <a:gradFill rotWithShape="1">
          <a:gsLst>
            <a:gs pos="10000">
              <a:schemeClr val="phClr">
                <a:tint val="97000"/>
                <a:hueMod val="92000"/>
                <a:satMod val="169000"/>
                <a:lumMod val="164000"/>
              </a:schemeClr>
            </a:gs>
            <a:gs pos="100000">
              <a:schemeClr val="phClr">
                <a:shade val="96000"/>
                <a:satMod val="120000"/>
                <a:lumMod val="90000"/>
              </a:schemeClr>
            </a:gs>
          </a:gsLst>
          <a:lin ang="6120000" scaled="1"/>
        </a:gradFill>
        <a:gradFill rotWithShape="1">
          <a:gsLst>
            <a:gs pos="0">
              <a:schemeClr val="phClr">
                <a:tint val="97000"/>
                <a:hueMod val="92000"/>
                <a:satMod val="169000"/>
                <a:lumMod val="164000"/>
              </a:schemeClr>
            </a:gs>
            <a:gs pos="100000">
              <a:schemeClr val="phClr">
                <a:shade val="96000"/>
                <a:satMod val="120000"/>
                <a:lumMod val="90000"/>
              </a:schemeClr>
            </a:gs>
          </a:gsLst>
          <a:path path="circle">
            <a:fillToRect b="100000"/>
          </a:path>
        </a:gradFill>
      </a:bgFillStyleLst>
    </a:fmtScheme>
  </a:themeElements>
  <a:objectDefaults/>
  <a:extraClrSchemeLst/>
  <a:extLst>
    <a:ext uri="{05A4C25C-085E-4340-85A3-A5531E510DB2}">
      <thm15:themeFamily xmlns:thm15="http://schemas.microsoft.com/office/thememl/2012/main" name="Slice" id="{0507925B-6AC9-4358-8E18-C330545D08F8}" vid="{13FEC7C6-62A9-40C4-99D2-581AACACAA2F}"/>
    </a:ext>
  </a:extLst>
</a:theme>
</file>

<file path=docProps/app.xml><?xml version="1.0" encoding="utf-8"?>
<Properties xmlns="http://schemas.openxmlformats.org/officeDocument/2006/extended-properties" xmlns:vt="http://schemas.openxmlformats.org/officeDocument/2006/docPropsVTypes">
  <Template>Slice</Template>
  <TotalTime>1279</TotalTime>
  <Words>1204</Words>
  <Application>Microsoft Office PowerPoint</Application>
  <PresentationFormat>Widescreen</PresentationFormat>
  <Paragraphs>125</Paragraphs>
  <Slides>33</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33</vt:i4>
      </vt:variant>
    </vt:vector>
  </HeadingPairs>
  <TitlesOfParts>
    <vt:vector size="40" baseType="lpstr">
      <vt:lpstr>Calibri</vt:lpstr>
      <vt:lpstr>Century Gothic</vt:lpstr>
      <vt:lpstr>Ebrima</vt:lpstr>
      <vt:lpstr>Montserrat</vt:lpstr>
      <vt:lpstr>Times New Roman</vt:lpstr>
      <vt:lpstr>Wingdings 3</vt:lpstr>
      <vt:lpstr>Slice</vt:lpstr>
      <vt:lpstr>Subject Leader Impact Report The Creative ARTS 2022-2023</vt:lpstr>
      <vt:lpstr>Intent</vt:lpstr>
      <vt:lpstr>Implementation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In Art, Music and DT pupils are given the opportunity to explore and record, review and revisit their learning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Regis Magic moments in THE Creative ArtS</vt:lpstr>
      <vt:lpstr>Academic Year 2023-2024</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Head</dc:creator>
  <cp:lastModifiedBy>Karen Duffield</cp:lastModifiedBy>
  <cp:revision>87</cp:revision>
  <dcterms:created xsi:type="dcterms:W3CDTF">2023-06-15T10:49:09Z</dcterms:created>
  <dcterms:modified xsi:type="dcterms:W3CDTF">2023-09-13T18:33:30Z</dcterms:modified>
</cp:coreProperties>
</file>