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62" r:id="rId5"/>
    <p:sldId id="268" r:id="rId6"/>
    <p:sldId id="269" r:id="rId7"/>
    <p:sldId id="270" r:id="rId8"/>
    <p:sldId id="257" r:id="rId9"/>
    <p:sldId id="266" r:id="rId10"/>
    <p:sldId id="260" r:id="rId11"/>
    <p:sldId id="271" r:id="rId12"/>
    <p:sldId id="261"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2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9541C7B-1F95-4214-BC25-12610779DE89}"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5657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64047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024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24520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65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83207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06100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77880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12514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541C7B-1F95-4214-BC25-12610779DE89}"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55960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541C7B-1F95-4214-BC25-12610779DE89}"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35540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541C7B-1F95-4214-BC25-12610779DE89}" type="datetimeFigureOut">
              <a:rPr lang="en-GB" smtClean="0"/>
              <a:t>13/07/2023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108652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541C7B-1F95-4214-BC25-12610779DE89}"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156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41C7B-1F95-4214-BC25-12610779DE89}" type="datetimeFigureOut">
              <a:rPr lang="en-GB" smtClean="0"/>
              <a:t>13/07/2023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296523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2918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541C7B-1F95-4214-BC25-12610779DE89}" type="datetimeFigureOut">
              <a:rPr lang="en-GB" smtClean="0"/>
              <a:t>13/07/2023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CB4EC1-AB5C-473B-B5FC-056A721190F1}" type="slidenum">
              <a:rPr lang="en-GB" smtClean="0"/>
              <a:t>‹#›</a:t>
            </a:fld>
            <a:endParaRPr lang="en-GB"/>
          </a:p>
        </p:txBody>
      </p:sp>
    </p:spTree>
    <p:extLst>
      <p:ext uri="{BB962C8B-B14F-4D97-AF65-F5344CB8AC3E}">
        <p14:creationId xmlns:p14="http://schemas.microsoft.com/office/powerpoint/2010/main" val="414673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9541C7B-1F95-4214-BC25-12610779DE89}" type="datetimeFigureOut">
              <a:rPr lang="en-GB" smtClean="0"/>
              <a:t>13/07/2023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CB4EC1-AB5C-473B-B5FC-056A721190F1}" type="slidenum">
              <a:rPr lang="en-GB" smtClean="0"/>
              <a:t>‹#›</a:t>
            </a:fld>
            <a:endParaRPr lang="en-GB"/>
          </a:p>
        </p:txBody>
      </p:sp>
    </p:spTree>
    <p:extLst>
      <p:ext uri="{BB962C8B-B14F-4D97-AF65-F5344CB8AC3E}">
        <p14:creationId xmlns:p14="http://schemas.microsoft.com/office/powerpoint/2010/main" val="970784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www.wiltshirehealthyschools.org/documents/learn-for-life/001%20L4L%20Introductory%20Documents/002%20Learning%20for%20life%20charter.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8887" y="1436525"/>
            <a:ext cx="8001000" cy="3046446"/>
          </a:xfrm>
        </p:spPr>
        <p:txBody>
          <a:bodyPr>
            <a:normAutofit/>
          </a:bodyPr>
          <a:lstStyle/>
          <a:p>
            <a:pPr algn="ct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Subject Leader Impact Report</a:t>
            </a:r>
            <a:b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br>
            <a:r>
              <a:rPr lang="en-US" sz="4000" dirty="0" err="1" smtClean="0">
                <a:solidFill>
                  <a:schemeClr val="bg1"/>
                </a:solidFill>
                <a:latin typeface="Comic Sans MS" panose="030F0702030302020204" pitchFamily="66" charset="0"/>
                <a:ea typeface="Ebrima" panose="02000000000000000000" pitchFamily="2" charset="0"/>
                <a:cs typeface="Ebrima" panose="02000000000000000000" pitchFamily="2" charset="0"/>
              </a:rPr>
              <a:t>PSHE</a:t>
            </a:r>
            <a:r>
              <a:rPr lang="en-US" sz="4000"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
            </a:r>
            <a:br>
              <a:rPr lang="en-US" sz="4000" dirty="0" smtClean="0">
                <a:solidFill>
                  <a:schemeClr val="bg1"/>
                </a:solidFill>
                <a:latin typeface="Comic Sans MS" panose="030F0702030302020204" pitchFamily="66" charset="0"/>
                <a:ea typeface="Ebrima" panose="02000000000000000000" pitchFamily="2" charset="0"/>
                <a:cs typeface="Ebrima" panose="02000000000000000000" pitchFamily="2" charset="0"/>
              </a:rPr>
            </a:br>
            <a:r>
              <a:rPr lang="en-US" sz="4000"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(Learn for Life)</a:t>
            </a: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
            </a:r>
            <a:b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br>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2022-2023</a:t>
            </a:r>
            <a:endParaRPr lang="en-GB" sz="4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 name="Subtitle 2"/>
          <p:cNvSpPr>
            <a:spLocks noGrp="1"/>
          </p:cNvSpPr>
          <p:nvPr>
            <p:ph type="subTitle" idx="1"/>
          </p:nvPr>
        </p:nvSpPr>
        <p:spPr>
          <a:xfrm>
            <a:off x="1640632" y="5357152"/>
            <a:ext cx="8537511" cy="1947333"/>
          </a:xfrm>
        </p:spPr>
        <p:txBody>
          <a:bodyPr>
            <a:normAutofit/>
          </a:bodyPr>
          <a:lstStyle/>
          <a:p>
            <a:pPr algn="ct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T</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ogether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E</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veryone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A</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chieves </a:t>
            </a:r>
            <a:r>
              <a:rPr lang="en-US" sz="4000" b="1"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M</a:t>
            </a:r>
            <a:r>
              <a:rPr lang="en-US" sz="4000" dirty="0" smtClean="0">
                <a:solidFill>
                  <a:schemeClr val="bg2">
                    <a:lumMod val="25000"/>
                  </a:schemeClr>
                </a:solidFill>
                <a:latin typeface="Ebrima" panose="02000000000000000000" pitchFamily="2" charset="0"/>
                <a:ea typeface="Ebrima" panose="02000000000000000000" pitchFamily="2" charset="0"/>
                <a:cs typeface="Ebrima" panose="02000000000000000000" pitchFamily="2" charset="0"/>
              </a:rPr>
              <a:t>ore</a:t>
            </a:r>
            <a:endParaRPr lang="en-GB" sz="4000" dirty="0">
              <a:solidFill>
                <a:schemeClr val="bg2">
                  <a:lumMod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 name="Rounded Rectangle 3"/>
          <p:cNvSpPr>
            <a:spLocks/>
          </p:cNvSpPr>
          <p:nvPr/>
        </p:nvSpPr>
        <p:spPr>
          <a:xfrm>
            <a:off x="3331029" y="427297"/>
            <a:ext cx="5131836" cy="13335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D1503"/>
          </a:solidFill>
          <a:ln>
            <a:noFill/>
            <a:prstDash val="solid"/>
          </a:ln>
        </p:spPr>
        <p:txBody>
          <a:bodyPr vert="horz" wrap="square" lIns="91440" tIns="45720" rIns="91440" bIns="45720" anchor="ctr" anchorCtr="0" compatLnSpc="1">
            <a:noAutofit/>
          </a:bodyPr>
          <a:lstStyle/>
          <a:p>
            <a:pPr algn="ctr">
              <a:lnSpc>
                <a:spcPct val="115000"/>
              </a:lnSpc>
              <a:spcAft>
                <a:spcPts val="1000"/>
              </a:spcAft>
            </a:pPr>
            <a:endParaRPr lang="en-GB" sz="1100">
              <a:no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85324" y="544137"/>
            <a:ext cx="4048125" cy="1099820"/>
          </a:xfrm>
          <a:prstGeom prst="rect">
            <a:avLst/>
          </a:prstGeom>
          <a:noFill/>
          <a:ln>
            <a:noFill/>
          </a:ln>
        </p:spPr>
      </p:pic>
    </p:spTree>
    <p:extLst>
      <p:ext uri="{BB962C8B-B14F-4D97-AF65-F5344CB8AC3E}">
        <p14:creationId xmlns:p14="http://schemas.microsoft.com/office/powerpoint/2010/main" val="202830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784068" y="279582"/>
            <a:ext cx="1152525" cy="1099820"/>
          </a:xfrm>
          <a:prstGeom prst="rect">
            <a:avLst/>
          </a:prstGeom>
          <a:solidFill>
            <a:schemeClr val="tx2">
              <a:lumMod val="50000"/>
            </a:schemeClr>
          </a:solidFill>
          <a:ln w="57150">
            <a:solidFill>
              <a:schemeClr val="tx1"/>
            </a:solid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653153" y="659361"/>
            <a:ext cx="4466021" cy="5486178"/>
          </a:xfrm>
          <a:prstGeom prst="rect">
            <a:avLst/>
          </a:prstGeom>
          <a:solidFill>
            <a:schemeClr val="tx2">
              <a:lumMod val="50000"/>
            </a:schemeClr>
          </a:solidFill>
          <a:ln w="76200">
            <a:solidFill>
              <a:schemeClr val="tx2">
                <a:lumMod val="50000"/>
              </a:schemeClr>
            </a:solidFill>
          </a:ln>
        </p:spPr>
      </p:pic>
      <p:pic>
        <p:nvPicPr>
          <p:cNvPr id="7" name="Picture 6"/>
          <p:cNvPicPr>
            <a:picLocks noChangeAspect="1"/>
          </p:cNvPicPr>
          <p:nvPr/>
        </p:nvPicPr>
        <p:blipFill>
          <a:blip r:embed="rId4"/>
          <a:stretch>
            <a:fillRect/>
          </a:stretch>
        </p:blipFill>
        <p:spPr>
          <a:xfrm>
            <a:off x="5852161" y="1027080"/>
            <a:ext cx="4540022" cy="5830920"/>
          </a:xfrm>
          <a:prstGeom prst="rect">
            <a:avLst/>
          </a:prstGeom>
          <a:ln w="76200">
            <a:solidFill>
              <a:schemeClr val="tx2">
                <a:lumMod val="50000"/>
              </a:schemeClr>
            </a:solidFill>
          </a:ln>
        </p:spPr>
      </p:pic>
    </p:spTree>
    <p:extLst>
      <p:ext uri="{BB962C8B-B14F-4D97-AF65-F5344CB8AC3E}">
        <p14:creationId xmlns:p14="http://schemas.microsoft.com/office/powerpoint/2010/main" val="1845317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8115" y="339916"/>
            <a:ext cx="4323158" cy="6259078"/>
          </a:xfrm>
          <a:prstGeom prst="rect">
            <a:avLst/>
          </a:prstGeom>
          <a:ln w="76200">
            <a:solidFill>
              <a:srgbClr val="92D050"/>
            </a:solidFill>
          </a:ln>
        </p:spPr>
      </p:pic>
      <p:pic>
        <p:nvPicPr>
          <p:cNvPr id="5" name="Picture 4"/>
          <p:cNvPicPr>
            <a:picLocks noChangeAspect="1"/>
          </p:cNvPicPr>
          <p:nvPr/>
        </p:nvPicPr>
        <p:blipFill>
          <a:blip r:embed="rId3"/>
          <a:stretch>
            <a:fillRect/>
          </a:stretch>
        </p:blipFill>
        <p:spPr>
          <a:xfrm>
            <a:off x="6831875" y="285255"/>
            <a:ext cx="4323806" cy="6313739"/>
          </a:xfrm>
          <a:prstGeom prst="rect">
            <a:avLst/>
          </a:prstGeom>
          <a:ln w="76200">
            <a:solidFill>
              <a:srgbClr val="92D050"/>
            </a:solidFill>
          </a:ln>
        </p:spPr>
      </p:pic>
    </p:spTree>
    <p:extLst>
      <p:ext uri="{BB962C8B-B14F-4D97-AF65-F5344CB8AC3E}">
        <p14:creationId xmlns:p14="http://schemas.microsoft.com/office/powerpoint/2010/main" val="79906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35132"/>
            <a:ext cx="7871959" cy="1280159"/>
          </a:xfrm>
        </p:spPr>
        <p:txBody>
          <a:bodyPr>
            <a:normAutofit/>
          </a:bodyPr>
          <a:lstStyle/>
          <a:p>
            <a:r>
              <a:rPr lang="en-US" b="1" dirty="0" smtClean="0">
                <a:solidFill>
                  <a:schemeClr val="accent6">
                    <a:lumMod val="75000"/>
                  </a:schemeClr>
                </a:solidFill>
                <a:latin typeface="Comic Sans MS" panose="030F0702030302020204" pitchFamily="66" charset="0"/>
                <a:ea typeface="Ebrima" panose="02000000000000000000" pitchFamily="2" charset="0"/>
                <a:cs typeface="Ebrima" panose="02000000000000000000" pitchFamily="2" charset="0"/>
              </a:rPr>
              <a:t>Evidence</a:t>
            </a:r>
            <a:r>
              <a:rPr lang="en-US" b="1" dirty="0" smtClean="0">
                <a:solidFill>
                  <a:schemeClr val="accent6">
                    <a:lumMod val="75000"/>
                  </a:schemeClr>
                </a:solidFill>
                <a:latin typeface="Comic Sans MS" panose="030F0702030302020204" pitchFamily="66" charset="0"/>
                <a:ea typeface="Ebrima" panose="02000000000000000000" pitchFamily="2" charset="0"/>
                <a:cs typeface="Ebrima" panose="02000000000000000000" pitchFamily="2" charset="0"/>
              </a:rPr>
              <a:t>: Children’s voice </a:t>
            </a:r>
            <a:endParaRPr lang="en-GB" b="1" dirty="0">
              <a:solidFill>
                <a:schemeClr val="accent6">
                  <a:lumMod val="75000"/>
                </a:schemeClr>
              </a:solidFill>
              <a:latin typeface="Comic Sans MS" panose="030F0702030302020204" pitchFamily="66" charset="0"/>
              <a:ea typeface="Ebrima" panose="02000000000000000000" pitchFamily="2" charset="0"/>
              <a:cs typeface="Ebrima" panose="02000000000000000000" pitchFamily="2"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
        <p:nvSpPr>
          <p:cNvPr id="6" name="Oval Callout 5"/>
          <p:cNvSpPr/>
          <p:nvPr/>
        </p:nvSpPr>
        <p:spPr>
          <a:xfrm>
            <a:off x="8556171" y="3634212"/>
            <a:ext cx="2960913" cy="1564805"/>
          </a:xfrm>
          <a:prstGeom prst="wedgeEllipseCallo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684211" y="1315239"/>
            <a:ext cx="7467011" cy="882678"/>
          </a:xfrm>
          <a:prstGeom prst="rect">
            <a:avLst/>
          </a:prstGeom>
          <a:solidFill>
            <a:schemeClr val="accent6">
              <a:lumMod val="60000"/>
              <a:lumOff val="40000"/>
            </a:schemeClr>
          </a:solidFill>
        </p:spPr>
        <p:txBody>
          <a:bodyPr wrap="square">
            <a:spAutoFit/>
          </a:bodyPr>
          <a:lstStyle/>
          <a:p>
            <a:pPr algn="ctr">
              <a:lnSpc>
                <a:spcPct val="107000"/>
              </a:lnSpc>
              <a:spcAft>
                <a:spcPts val="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What do you do in </a:t>
            </a:r>
            <a:r>
              <a:rPr lang="en-GB" sz="2400" dirty="0" err="1">
                <a:latin typeface="Comic Sans MS" panose="030F0702030302020204" pitchFamily="66" charset="0"/>
                <a:ea typeface="Calibri" panose="020F0502020204030204" pitchFamily="34" charset="0"/>
                <a:cs typeface="Times New Roman" panose="02020603050405020304" pitchFamily="18" charset="0"/>
              </a:rPr>
              <a:t>Learn4Life</a:t>
            </a:r>
            <a:r>
              <a:rPr lang="en-GB" sz="2400" dirty="0">
                <a:latin typeface="Comic Sans MS" panose="030F0702030302020204" pitchFamily="66" charset="0"/>
                <a:ea typeface="Calibri" panose="020F0502020204030204" pitchFamily="34" charset="0"/>
                <a:cs typeface="Times New Roman" panose="02020603050405020304" pitchFamily="18" charset="0"/>
              </a:rPr>
              <a:t>/</a:t>
            </a:r>
            <a:r>
              <a:rPr lang="en-GB" sz="2400" dirty="0" err="1">
                <a:latin typeface="Comic Sans MS" panose="030F0702030302020204" pitchFamily="66" charset="0"/>
                <a:ea typeface="Calibri" panose="020F0502020204030204" pitchFamily="34" charset="0"/>
                <a:cs typeface="Times New Roman" panose="02020603050405020304" pitchFamily="18" charset="0"/>
              </a:rPr>
              <a:t>PSHE</a:t>
            </a:r>
            <a:r>
              <a:rPr lang="en-GB" sz="2400" dirty="0">
                <a:latin typeface="Comic Sans MS" panose="030F0702030302020204" pitchFamily="66" charset="0"/>
                <a:ea typeface="Calibri" panose="020F0502020204030204" pitchFamily="34" charset="0"/>
                <a:cs typeface="Times New Roman" panose="02020603050405020304" pitchFamily="18" charset="0"/>
              </a:rPr>
              <a:t> lessons? What are the different activities?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8725990" y="3954949"/>
            <a:ext cx="2416628" cy="923330"/>
          </a:xfrm>
          <a:prstGeom prst="rect">
            <a:avLst/>
          </a:prstGeom>
          <a:noFill/>
        </p:spPr>
        <p:txBody>
          <a:bodyPr wrap="square" rtlCol="0">
            <a:spAutoFit/>
          </a:bodyPr>
          <a:lstStyle/>
          <a:p>
            <a:pPr algn="ctr"/>
            <a:r>
              <a:rPr lang="en-GB" dirty="0">
                <a:solidFill>
                  <a:schemeClr val="bg1"/>
                </a:solidFill>
                <a:latin typeface="Comic Sans MS" panose="030F0702030302020204" pitchFamily="66" charset="0"/>
              </a:rPr>
              <a:t>We drew special people. It’s on our display. </a:t>
            </a:r>
            <a:endParaRPr lang="en-GB" dirty="0">
              <a:solidFill>
                <a:schemeClr val="bg1"/>
              </a:solidFill>
              <a:latin typeface="Comic Sans MS" panose="030F0702030302020204" pitchFamily="66" charset="0"/>
            </a:endParaRPr>
          </a:p>
        </p:txBody>
      </p:sp>
      <p:sp>
        <p:nvSpPr>
          <p:cNvPr id="9" name="Oval Callout 8"/>
          <p:cNvSpPr/>
          <p:nvPr/>
        </p:nvSpPr>
        <p:spPr>
          <a:xfrm>
            <a:off x="4664461" y="2490845"/>
            <a:ext cx="2960913" cy="1876183"/>
          </a:xfrm>
          <a:prstGeom prst="wedgeEllipseCallo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Callout 9"/>
          <p:cNvSpPr/>
          <p:nvPr/>
        </p:nvSpPr>
        <p:spPr>
          <a:xfrm>
            <a:off x="8924109" y="1398352"/>
            <a:ext cx="2960913" cy="1564805"/>
          </a:xfrm>
          <a:prstGeom prst="wedgeEllipseCallo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Comic Sans MS" panose="030F0702030302020204" pitchFamily="66" charset="0"/>
            </a:endParaRPr>
          </a:p>
          <a:p>
            <a:pPr algn="ctr"/>
            <a:r>
              <a:rPr lang="en-GB" dirty="0" smtClean="0">
                <a:solidFill>
                  <a:schemeClr val="bg1"/>
                </a:solidFill>
                <a:latin typeface="Comic Sans MS" panose="030F0702030302020204" pitchFamily="66" charset="0"/>
              </a:rPr>
              <a:t>Healthy </a:t>
            </a:r>
            <a:r>
              <a:rPr lang="en-GB" dirty="0">
                <a:solidFill>
                  <a:schemeClr val="bg1"/>
                </a:solidFill>
                <a:latin typeface="Comic Sans MS" panose="030F0702030302020204" pitchFamily="66" charset="0"/>
              </a:rPr>
              <a:t>Heroes and the food plate-about what to eat. </a:t>
            </a:r>
          </a:p>
          <a:p>
            <a:pPr algn="ctr"/>
            <a:endParaRPr lang="en-GB" dirty="0"/>
          </a:p>
        </p:txBody>
      </p:sp>
      <p:sp>
        <p:nvSpPr>
          <p:cNvPr id="11" name="Oval Callout 10"/>
          <p:cNvSpPr/>
          <p:nvPr/>
        </p:nvSpPr>
        <p:spPr>
          <a:xfrm>
            <a:off x="4715661" y="4878279"/>
            <a:ext cx="2960913" cy="1564805"/>
          </a:xfrm>
          <a:prstGeom prst="wedgeEllipseCallo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Callout 11"/>
          <p:cNvSpPr/>
          <p:nvPr/>
        </p:nvSpPr>
        <p:spPr>
          <a:xfrm>
            <a:off x="1105989" y="3512292"/>
            <a:ext cx="3184006" cy="1974108"/>
          </a:xfrm>
          <a:prstGeom prst="wedgeEllipseCallo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069256" y="2738018"/>
            <a:ext cx="2031411" cy="1600438"/>
          </a:xfrm>
          <a:prstGeom prst="rect">
            <a:avLst/>
          </a:prstGeom>
          <a:noFill/>
        </p:spPr>
        <p:txBody>
          <a:bodyPr wrap="square" rtlCol="0">
            <a:spAutoFit/>
          </a:bodyPr>
          <a:lstStyle/>
          <a:p>
            <a:pPr algn="ctr"/>
            <a:r>
              <a:rPr lang="en-GB" sz="1400" dirty="0">
                <a:solidFill>
                  <a:schemeClr val="bg1"/>
                </a:solidFill>
                <a:latin typeface="Comic Sans MS" panose="030F0702030302020204" pitchFamily="66" charset="0"/>
              </a:rPr>
              <a:t>Milk and calcium and teeth.</a:t>
            </a:r>
          </a:p>
          <a:p>
            <a:pPr algn="ctr"/>
            <a:r>
              <a:rPr lang="en-GB" sz="1400" dirty="0">
                <a:solidFill>
                  <a:schemeClr val="bg1"/>
                </a:solidFill>
                <a:latin typeface="Comic Sans MS" panose="030F0702030302020204" pitchFamily="66" charset="0"/>
              </a:rPr>
              <a:t>It’s about what is good for you. We did it in Circle time. What’s good and what’s not. </a:t>
            </a:r>
            <a:endParaRPr lang="en-GB" sz="1400" dirty="0">
              <a:solidFill>
                <a:schemeClr val="bg1"/>
              </a:solidFill>
              <a:latin typeface="Comic Sans MS" panose="030F0702030302020204" pitchFamily="66" charset="0"/>
            </a:endParaRPr>
          </a:p>
        </p:txBody>
      </p:sp>
      <p:sp>
        <p:nvSpPr>
          <p:cNvPr id="15" name="TextBox 14"/>
          <p:cNvSpPr txBox="1"/>
          <p:nvPr/>
        </p:nvSpPr>
        <p:spPr>
          <a:xfrm>
            <a:off x="1593669" y="3744052"/>
            <a:ext cx="1970178" cy="1600438"/>
          </a:xfrm>
          <a:prstGeom prst="rect">
            <a:avLst/>
          </a:prstGeom>
          <a:noFill/>
        </p:spPr>
        <p:txBody>
          <a:bodyPr wrap="square" rtlCol="0">
            <a:spAutoFit/>
          </a:bodyPr>
          <a:lstStyle/>
          <a:p>
            <a:pPr algn="ctr"/>
            <a:r>
              <a:rPr lang="en-GB" sz="1400" dirty="0">
                <a:solidFill>
                  <a:schemeClr val="bg1"/>
                </a:solidFill>
                <a:latin typeface="Comic Sans MS" panose="030F0702030302020204" pitchFamily="66" charset="0"/>
              </a:rPr>
              <a:t>We learnt about alcohol. We had a body chart and had to show where it </a:t>
            </a:r>
            <a:r>
              <a:rPr lang="en-GB" sz="1400" dirty="0" smtClean="0">
                <a:solidFill>
                  <a:schemeClr val="bg1"/>
                </a:solidFill>
                <a:latin typeface="Comic Sans MS" panose="030F0702030302020204" pitchFamily="66" charset="0"/>
              </a:rPr>
              <a:t>affects</a:t>
            </a:r>
            <a:r>
              <a:rPr lang="en-GB" sz="1400" dirty="0">
                <a:solidFill>
                  <a:schemeClr val="bg1"/>
                </a:solidFill>
                <a:latin typeface="Comic Sans MS" panose="030F0702030302020204" pitchFamily="66" charset="0"/>
              </a:rPr>
              <a:t>. We stuck on little pictures of alcohol. </a:t>
            </a:r>
            <a:endParaRPr lang="en-GB" sz="1400" dirty="0">
              <a:solidFill>
                <a:schemeClr val="bg1"/>
              </a:solidFill>
              <a:latin typeface="Comic Sans MS" panose="030F0702030302020204" pitchFamily="66" charset="0"/>
            </a:endParaRPr>
          </a:p>
        </p:txBody>
      </p:sp>
      <p:sp>
        <p:nvSpPr>
          <p:cNvPr id="16" name="TextBox 15"/>
          <p:cNvSpPr txBox="1"/>
          <p:nvPr/>
        </p:nvSpPr>
        <p:spPr>
          <a:xfrm>
            <a:off x="5220792" y="5106582"/>
            <a:ext cx="1929012" cy="1323439"/>
          </a:xfrm>
          <a:prstGeom prst="rect">
            <a:avLst/>
          </a:prstGeom>
          <a:noFill/>
        </p:spPr>
        <p:txBody>
          <a:bodyPr wrap="square" rtlCol="0">
            <a:spAutoFit/>
          </a:bodyPr>
          <a:lstStyle/>
          <a:p>
            <a:pPr algn="ctr"/>
            <a:r>
              <a:rPr lang="en-GB" sz="1600" dirty="0">
                <a:solidFill>
                  <a:schemeClr val="bg1"/>
                </a:solidFill>
                <a:latin typeface="Comic Sans MS" panose="030F0702030302020204" pitchFamily="66" charset="0"/>
              </a:rPr>
              <a:t>We do debating and have sides and people watch and have a chairperson</a:t>
            </a:r>
            <a:endParaRPr lang="en-GB"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49347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
        <p:nvSpPr>
          <p:cNvPr id="5" name="Oval Callout 4"/>
          <p:cNvSpPr/>
          <p:nvPr/>
        </p:nvSpPr>
        <p:spPr>
          <a:xfrm>
            <a:off x="8995382" y="547279"/>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omic Sans MS" panose="030F0702030302020204" pitchFamily="66" charset="0"/>
              </a:rPr>
              <a:t>Choosing my favourite power </a:t>
            </a:r>
            <a:endParaRPr lang="en-GB" dirty="0">
              <a:latin typeface="Comic Sans MS" panose="030F0702030302020204" pitchFamily="66" charset="0"/>
            </a:endParaRPr>
          </a:p>
        </p:txBody>
      </p:sp>
      <p:sp>
        <p:nvSpPr>
          <p:cNvPr id="7" name="Oval Callout 6"/>
          <p:cNvSpPr/>
          <p:nvPr/>
        </p:nvSpPr>
        <p:spPr>
          <a:xfrm>
            <a:off x="8468407" y="2225101"/>
            <a:ext cx="3392668" cy="22162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omic Sans MS" panose="030F0702030302020204" pitchFamily="66" charset="0"/>
              </a:rPr>
              <a:t>Because you could be anything you want and made me think about being a hero, about power. We learned not to be greedy not to have too may powers. You had to choose </a:t>
            </a:r>
            <a:r>
              <a:rPr lang="en-GB" sz="1400" dirty="0" smtClean="0">
                <a:latin typeface="Comic Sans MS" panose="030F0702030302020204" pitchFamily="66" charset="0"/>
              </a:rPr>
              <a:t>from </a:t>
            </a:r>
            <a:r>
              <a:rPr lang="en-GB" sz="1400" dirty="0">
                <a:latin typeface="Comic Sans MS" panose="030F0702030302020204" pitchFamily="66" charset="0"/>
              </a:rPr>
              <a:t>all of them and you could only have three. </a:t>
            </a:r>
            <a:endParaRPr lang="en-GB" sz="1400" dirty="0">
              <a:latin typeface="Comic Sans MS" panose="030F0702030302020204" pitchFamily="66" charset="0"/>
            </a:endParaRPr>
          </a:p>
        </p:txBody>
      </p:sp>
      <p:sp>
        <p:nvSpPr>
          <p:cNvPr id="8" name="Oval Callout 7"/>
          <p:cNvSpPr/>
          <p:nvPr/>
        </p:nvSpPr>
        <p:spPr>
          <a:xfrm>
            <a:off x="474549" y="3440126"/>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omic Sans MS" panose="030F0702030302020204" pitchFamily="66" charset="0"/>
              </a:rPr>
              <a:t>To know not to smoke and I got to do something I enjoy-acting </a:t>
            </a:r>
            <a:endParaRPr lang="en-GB" sz="1400" dirty="0">
              <a:latin typeface="Comic Sans MS" panose="030F0702030302020204" pitchFamily="66" charset="0"/>
            </a:endParaRPr>
          </a:p>
        </p:txBody>
      </p:sp>
      <p:sp>
        <p:nvSpPr>
          <p:cNvPr id="9" name="Oval Callout 8"/>
          <p:cNvSpPr/>
          <p:nvPr/>
        </p:nvSpPr>
        <p:spPr>
          <a:xfrm>
            <a:off x="474549" y="654866"/>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Circle Time </a:t>
            </a:r>
            <a:endParaRPr lang="en-GB" dirty="0">
              <a:latin typeface="Comic Sans MS" panose="030F0702030302020204" pitchFamily="66" charset="0"/>
            </a:endParaRPr>
          </a:p>
        </p:txBody>
      </p:sp>
      <p:sp>
        <p:nvSpPr>
          <p:cNvPr id="10" name="Oval Callout 9"/>
          <p:cNvSpPr/>
          <p:nvPr/>
        </p:nvSpPr>
        <p:spPr>
          <a:xfrm>
            <a:off x="3168420" y="4222295"/>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Making decisions, being in charge. </a:t>
            </a:r>
            <a:endParaRPr lang="en-GB" dirty="0">
              <a:latin typeface="Comic Sans MS" panose="030F0702030302020204" pitchFamily="66" charset="0"/>
            </a:endParaRPr>
          </a:p>
        </p:txBody>
      </p:sp>
      <p:sp>
        <p:nvSpPr>
          <p:cNvPr id="11" name="Oval Callout 10"/>
          <p:cNvSpPr/>
          <p:nvPr/>
        </p:nvSpPr>
        <p:spPr>
          <a:xfrm>
            <a:off x="9470570" y="4910726"/>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mic Sans MS" panose="030F0702030302020204" pitchFamily="66" charset="0"/>
              </a:rPr>
              <a:t>To follow your dreams, say what you’re feeling</a:t>
            </a:r>
            <a:endParaRPr lang="en-GB" sz="1600" dirty="0">
              <a:latin typeface="Comic Sans MS" panose="030F0702030302020204" pitchFamily="66" charset="0"/>
            </a:endParaRPr>
          </a:p>
        </p:txBody>
      </p:sp>
      <p:sp>
        <p:nvSpPr>
          <p:cNvPr id="12" name="Oval Callout 11"/>
          <p:cNvSpPr/>
          <p:nvPr/>
        </p:nvSpPr>
        <p:spPr>
          <a:xfrm>
            <a:off x="6352155" y="844339"/>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British Values –if you were the queen </a:t>
            </a:r>
            <a:endParaRPr lang="en-GB" dirty="0">
              <a:latin typeface="Comic Sans MS" panose="030F0702030302020204" pitchFamily="66" charset="0"/>
            </a:endParaRPr>
          </a:p>
        </p:txBody>
      </p:sp>
      <p:sp>
        <p:nvSpPr>
          <p:cNvPr id="13" name="Oval Callout 12"/>
          <p:cNvSpPr/>
          <p:nvPr/>
        </p:nvSpPr>
        <p:spPr>
          <a:xfrm>
            <a:off x="5774537" y="4023360"/>
            <a:ext cx="2732240" cy="22642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I like when you listen to other children because I know what they do and what they think. </a:t>
            </a:r>
            <a:endParaRPr lang="en-GB" dirty="0">
              <a:latin typeface="Comic Sans MS" panose="030F0702030302020204" pitchFamily="66" charset="0"/>
            </a:endParaRPr>
          </a:p>
        </p:txBody>
      </p:sp>
      <p:sp>
        <p:nvSpPr>
          <p:cNvPr id="14" name="Oval Callout 13"/>
          <p:cNvSpPr/>
          <p:nvPr/>
        </p:nvSpPr>
        <p:spPr>
          <a:xfrm>
            <a:off x="2590800" y="1449825"/>
            <a:ext cx="1927451" cy="13768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acting out scenes </a:t>
            </a:r>
            <a:endParaRPr lang="en-GB" dirty="0">
              <a:latin typeface="Comic Sans MS" panose="030F0702030302020204" pitchFamily="66" charset="0"/>
            </a:endParaRPr>
          </a:p>
        </p:txBody>
      </p:sp>
      <p:sp>
        <p:nvSpPr>
          <p:cNvPr id="15" name="Rectangle 14"/>
          <p:cNvSpPr/>
          <p:nvPr/>
        </p:nvSpPr>
        <p:spPr>
          <a:xfrm>
            <a:off x="2324735" y="446149"/>
            <a:ext cx="4009431" cy="388696"/>
          </a:xfrm>
          <a:prstGeom prst="rect">
            <a:avLst/>
          </a:prstGeom>
          <a:solidFill>
            <a:schemeClr val="bg2">
              <a:lumMod val="60000"/>
              <a:lumOff val="40000"/>
            </a:schemeClr>
          </a:solidFill>
        </p:spPr>
        <p:txBody>
          <a:bodyPr wrap="none">
            <a:spAutoFit/>
          </a:bodyPr>
          <a:lstStyle/>
          <a:p>
            <a:pPr>
              <a:lnSpc>
                <a:spcPct val="107000"/>
              </a:lnSpc>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What are your favourite activities?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254145" y="3053698"/>
            <a:ext cx="4025461" cy="388696"/>
          </a:xfrm>
          <a:prstGeom prst="rect">
            <a:avLst/>
          </a:prstGeom>
          <a:solidFill>
            <a:schemeClr val="bg2">
              <a:lumMod val="60000"/>
              <a:lumOff val="40000"/>
            </a:schemeClr>
          </a:solidFill>
        </p:spPr>
        <p:txBody>
          <a:bodyPr wrap="none">
            <a:spAutoFit/>
          </a:bodyPr>
          <a:lstStyle/>
          <a:p>
            <a:pPr>
              <a:lnSpc>
                <a:spcPct val="107000"/>
              </a:lnSpc>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How do you think it has helped you?</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637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32" y="482176"/>
            <a:ext cx="8534400" cy="1507067"/>
          </a:xfrm>
        </p:spPr>
        <p:txBody>
          <a:bodyPr/>
          <a:lstStyle/>
          <a:p>
            <a:r>
              <a:rPr lang="en-US" cap="none" dirty="0">
                <a:solidFill>
                  <a:schemeClr val="bg1"/>
                </a:solidFill>
                <a:latin typeface="Comic Sans MS" panose="030F0702030302020204" pitchFamily="66" charset="0"/>
                <a:ea typeface="Ebrima" panose="02000000000000000000" pitchFamily="2" charset="0"/>
                <a:cs typeface="Ebrima" panose="02000000000000000000" pitchFamily="2" charset="0"/>
              </a:rPr>
              <a:t>F</a:t>
            </a:r>
            <a:r>
              <a:rPr lang="en-US"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inal </a:t>
            </a:r>
            <a:r>
              <a:rPr lang="en-US" cap="none" dirty="0">
                <a:solidFill>
                  <a:schemeClr val="bg1"/>
                </a:solidFill>
                <a:latin typeface="Comic Sans MS" panose="030F0702030302020204" pitchFamily="66" charset="0"/>
                <a:ea typeface="Ebrima" panose="02000000000000000000" pitchFamily="2" charset="0"/>
                <a:cs typeface="Ebrima" panose="02000000000000000000" pitchFamily="2" charset="0"/>
              </a:rPr>
              <a:t>R</a:t>
            </a:r>
            <a:r>
              <a:rPr lang="en-US"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eflection</a:t>
            </a:r>
            <a:br>
              <a:rPr lang="en-US"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br>
            <a:endParaRPr lang="en-GB" cap="none" dirty="0">
              <a:solidFill>
                <a:schemeClr val="bg1"/>
              </a:solidFill>
              <a:latin typeface="Comic Sans MS" panose="030F0702030302020204" pitchFamily="66" charset="0"/>
              <a:ea typeface="Ebrima" panose="02000000000000000000" pitchFamily="2" charset="0"/>
              <a:cs typeface="Ebrima" panose="02000000000000000000" pitchFamily="2"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40822" y="135890"/>
            <a:ext cx="1152525" cy="1099820"/>
          </a:xfrm>
          <a:prstGeom prst="rect">
            <a:avLst/>
          </a:prstGeom>
          <a:noFill/>
          <a:ln>
            <a:noFill/>
          </a:ln>
          <a:extLst>
            <a:ext uri="{53640926-AAD7-44D8-BBD7-CCE9431645EC}">
              <a14:shadowObscured xmlns:a14="http://schemas.microsoft.com/office/drawing/2010/main"/>
            </a:ext>
          </a:extLst>
        </p:spPr>
      </p:pic>
      <p:sp>
        <p:nvSpPr>
          <p:cNvPr id="7" name="Oval Callout 6"/>
          <p:cNvSpPr/>
          <p:nvPr/>
        </p:nvSpPr>
        <p:spPr>
          <a:xfrm>
            <a:off x="849086" y="1235709"/>
            <a:ext cx="11244261" cy="4655640"/>
          </a:xfrm>
          <a:prstGeom prst="wedgeEllipse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463040" y="2335058"/>
            <a:ext cx="10371227" cy="2739211"/>
          </a:xfrm>
          <a:prstGeom prst="rect">
            <a:avLst/>
          </a:prstGeom>
        </p:spPr>
        <p:txBody>
          <a:bodyPr wrap="square">
            <a:spAutoFit/>
          </a:bodyPr>
          <a:lstStyle/>
          <a:p>
            <a:pPr algn="ctr"/>
            <a:r>
              <a:rPr lang="en-US" sz="4800" dirty="0">
                <a:solidFill>
                  <a:schemeClr val="bg1"/>
                </a:solidFill>
                <a:latin typeface="Comic Sans MS" panose="030F0702030302020204" pitchFamily="66" charset="0"/>
                <a:ea typeface="Ebrima" panose="02000000000000000000" pitchFamily="2" charset="0"/>
                <a:cs typeface="Ebrima" panose="02000000000000000000" pitchFamily="2" charset="0"/>
              </a:rPr>
              <a:t>What has </a:t>
            </a:r>
            <a:r>
              <a:rPr lang="en-US" sz="4800" dirty="0" err="1">
                <a:solidFill>
                  <a:schemeClr val="bg1"/>
                </a:solidFill>
                <a:latin typeface="Comic Sans MS" panose="030F0702030302020204" pitchFamily="66" charset="0"/>
                <a:ea typeface="Ebrima" panose="02000000000000000000" pitchFamily="2" charset="0"/>
                <a:cs typeface="Ebrima" panose="02000000000000000000" pitchFamily="2" charset="0"/>
              </a:rPr>
              <a:t>PSHE</a:t>
            </a:r>
            <a:r>
              <a:rPr lang="en-US" sz="4800" dirty="0">
                <a:solidFill>
                  <a:schemeClr val="bg1"/>
                </a:solidFill>
                <a:latin typeface="Comic Sans MS" panose="030F0702030302020204" pitchFamily="66" charset="0"/>
                <a:ea typeface="Ebrima" panose="02000000000000000000" pitchFamily="2" charset="0"/>
                <a:cs typeface="Ebrima" panose="02000000000000000000" pitchFamily="2" charset="0"/>
              </a:rPr>
              <a:t> taught you? </a:t>
            </a:r>
            <a:endParaRPr lang="en-US" sz="4800" dirty="0" smtClean="0">
              <a:solidFill>
                <a:schemeClr val="bg1"/>
              </a:solidFill>
              <a:latin typeface="Comic Sans MS" panose="030F0702030302020204" pitchFamily="66" charset="0"/>
              <a:ea typeface="Ebrima" panose="02000000000000000000" pitchFamily="2" charset="0"/>
              <a:cs typeface="Ebrima" panose="02000000000000000000" pitchFamily="2" charset="0"/>
            </a:endParaRPr>
          </a:p>
          <a:p>
            <a:pPr algn="ctr"/>
            <a:r>
              <a:rPr lang="en-GB" sz="4800" dirty="0" smtClean="0">
                <a:latin typeface="Comic Sans MS" panose="030F0702030302020204" pitchFamily="66" charset="0"/>
                <a:ea typeface="Calibri" panose="020F0502020204030204" pitchFamily="34" charset="0"/>
                <a:cs typeface="Times New Roman" panose="02020603050405020304" pitchFamily="18" charset="0"/>
              </a:rPr>
              <a:t>Helps </a:t>
            </a:r>
            <a:r>
              <a:rPr lang="en-GB" sz="4800" dirty="0">
                <a:latin typeface="Comic Sans MS" panose="030F0702030302020204" pitchFamily="66" charset="0"/>
                <a:ea typeface="Calibri" panose="020F0502020204030204" pitchFamily="34" charset="0"/>
                <a:cs typeface="Times New Roman" panose="02020603050405020304" pitchFamily="18" charset="0"/>
              </a:rPr>
              <a:t>you know what is good for you and how being a child isn’t easy</a:t>
            </a:r>
            <a:r>
              <a:rPr lang="en-GB" sz="4800" dirty="0" smtClean="0">
                <a:latin typeface="Comic Sans MS" panose="030F0702030302020204" pitchFamily="66" charset="0"/>
                <a:ea typeface="Calibri" panose="020F0502020204030204" pitchFamily="34" charset="0"/>
                <a:cs typeface="Times New Roman" panose="02020603050405020304" pitchFamily="18" charset="0"/>
              </a:rPr>
              <a:t>.</a:t>
            </a:r>
          </a:p>
          <a:p>
            <a:pPr algn="ctr"/>
            <a:r>
              <a:rPr lang="en-GB" sz="2800" dirty="0" smtClean="0">
                <a:latin typeface="Comic Sans MS" panose="030F0702030302020204" pitchFamily="66" charset="0"/>
                <a:cs typeface="Times New Roman" panose="02020603050405020304" pitchFamily="18" charset="0"/>
              </a:rPr>
              <a:t>Rhea, Age 10</a:t>
            </a:r>
            <a:endParaRPr lang="en-GB" sz="2800" dirty="0"/>
          </a:p>
        </p:txBody>
      </p:sp>
    </p:spTree>
    <p:extLst>
      <p:ext uri="{BB962C8B-B14F-4D97-AF65-F5344CB8AC3E}">
        <p14:creationId xmlns:p14="http://schemas.microsoft.com/office/powerpoint/2010/main" val="1111669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244584"/>
            <a:ext cx="10365884" cy="617565"/>
          </a:xfrm>
        </p:spPr>
        <p:txBody>
          <a:bodyPr>
            <a:normAutofit/>
          </a:bodyPr>
          <a:lstStyle/>
          <a:p>
            <a:r>
              <a:rPr lang="en-US" sz="2000" dirty="0" smtClean="0">
                <a:solidFill>
                  <a:schemeClr val="bg1"/>
                </a:solidFill>
                <a:latin typeface="Ebrima" panose="02000000000000000000" pitchFamily="2" charset="0"/>
                <a:ea typeface="Ebrima" panose="02000000000000000000" pitchFamily="2" charset="0"/>
                <a:cs typeface="Ebrima" panose="02000000000000000000" pitchFamily="2" charset="0"/>
              </a:rPr>
              <a:t>Intent</a:t>
            </a:r>
            <a:r>
              <a:rPr lang="en-US" sz="2000" dirty="0" smtClean="0"/>
              <a:t> </a:t>
            </a:r>
            <a:endParaRPr lang="en-GB" sz="2000" dirty="0"/>
          </a:p>
        </p:txBody>
      </p:sp>
      <p:sp>
        <p:nvSpPr>
          <p:cNvPr id="5" name="Rectangle 4"/>
          <p:cNvSpPr/>
          <p:nvPr/>
        </p:nvSpPr>
        <p:spPr>
          <a:xfrm>
            <a:off x="0" y="764024"/>
            <a:ext cx="12192000" cy="6093976"/>
          </a:xfrm>
          <a:prstGeom prst="rect">
            <a:avLst/>
          </a:prstGeom>
          <a:solidFill>
            <a:schemeClr val="tx1"/>
          </a:solidFill>
        </p:spPr>
        <p:txBody>
          <a:bodyPr wrap="square">
            <a:spAutoFit/>
          </a:bodyPr>
          <a:lstStyle/>
          <a:p>
            <a:r>
              <a:rPr lang="en-GB" sz="1000" dirty="0" err="1">
                <a:solidFill>
                  <a:schemeClr val="bg1"/>
                </a:solidFill>
                <a:latin typeface="Comic Sans MS" panose="030F0702030302020204" pitchFamily="66" charset="0"/>
              </a:rPr>
              <a:t>PSHE</a:t>
            </a:r>
            <a:r>
              <a:rPr lang="en-GB" sz="1000" dirty="0">
                <a:solidFill>
                  <a:schemeClr val="bg1"/>
                </a:solidFill>
                <a:latin typeface="Comic Sans MS" panose="030F0702030302020204" pitchFamily="66" charset="0"/>
              </a:rPr>
              <a:t> (Personal, Social and Health Education) encompasses all areas designed to promote children’s personal, social and health development. It gives children the knowledge, skills and understanding that they need to stay healthy and safe, develop worthwhile relationships, respect differences, develop independence and responsibility, and make the most of their own abilities and those of others.</a:t>
            </a:r>
          </a:p>
          <a:p>
            <a:r>
              <a:rPr lang="en-GB" sz="1000" u="sng" dirty="0">
                <a:solidFill>
                  <a:schemeClr val="bg1"/>
                </a:solidFill>
                <a:latin typeface="Comic Sans MS" panose="030F0702030302020204" pitchFamily="66" charset="0"/>
              </a:rPr>
              <a:t>How we communicate using appropriate vocabulary:</a:t>
            </a:r>
            <a:endParaRPr lang="en-GB" sz="1000" dirty="0">
              <a:solidFill>
                <a:schemeClr val="bg1"/>
              </a:solidFill>
              <a:latin typeface="Comic Sans MS" panose="030F0702030302020204" pitchFamily="66" charset="0"/>
            </a:endParaRPr>
          </a:p>
          <a:p>
            <a:r>
              <a:rPr lang="en-GB" sz="1000" dirty="0">
                <a:solidFill>
                  <a:schemeClr val="bg1"/>
                </a:solidFill>
                <a:latin typeface="Comic Sans MS" panose="030F0702030302020204" pitchFamily="66" charset="0"/>
              </a:rPr>
              <a:t>We use the Wiltshire </a:t>
            </a:r>
            <a:r>
              <a:rPr lang="en-GB" sz="1000" dirty="0" err="1">
                <a:solidFill>
                  <a:schemeClr val="bg1"/>
                </a:solidFill>
                <a:latin typeface="Comic Sans MS" panose="030F0702030302020204" pitchFamily="66" charset="0"/>
              </a:rPr>
              <a:t>Learn4Life</a:t>
            </a:r>
            <a:r>
              <a:rPr lang="en-GB" sz="1000" dirty="0">
                <a:solidFill>
                  <a:schemeClr val="bg1"/>
                </a:solidFill>
                <a:latin typeface="Comic Sans MS" panose="030F0702030302020204" pitchFamily="66" charset="0"/>
              </a:rPr>
              <a:t> scheme which provides the children with a wide range of activities and resources to support their learning. This programme supports the children with</a:t>
            </a:r>
            <a:br>
              <a:rPr lang="en-GB" sz="1000" dirty="0">
                <a:solidFill>
                  <a:schemeClr val="bg1"/>
                </a:solidFill>
                <a:latin typeface="Comic Sans MS" panose="030F0702030302020204" pitchFamily="66" charset="0"/>
              </a:rPr>
            </a:br>
            <a:r>
              <a:rPr lang="en-GB" sz="1000" dirty="0">
                <a:solidFill>
                  <a:schemeClr val="bg1"/>
                </a:solidFill>
                <a:latin typeface="Comic Sans MS" panose="030F0702030302020204" pitchFamily="66" charset="0"/>
              </a:rPr>
              <a:t>their emotional literacy and regular circle times give children opportunities to express themselves in a nurturing context where they develop the vocabulary they need to express their feelings and experiences. It is a complete scheme of work for years 1 to 6, which is designed to integrate the SEAL emotional literacy materials with the wider aspects of the </a:t>
            </a:r>
            <a:r>
              <a:rPr lang="en-GB" sz="1000" dirty="0" err="1">
                <a:solidFill>
                  <a:schemeClr val="bg1"/>
                </a:solidFill>
                <a:latin typeface="Comic Sans MS" panose="030F0702030302020204" pitchFamily="66" charset="0"/>
              </a:rPr>
              <a:t>PSHE</a:t>
            </a:r>
            <a:r>
              <a:rPr lang="en-GB" sz="1000" dirty="0">
                <a:solidFill>
                  <a:schemeClr val="bg1"/>
                </a:solidFill>
                <a:latin typeface="Comic Sans MS" panose="030F0702030302020204" pitchFamily="66" charset="0"/>
              </a:rPr>
              <a:t> Education curriculum</a:t>
            </a:r>
          </a:p>
          <a:p>
            <a:r>
              <a:rPr lang="en-GB" sz="1000" u="sng" dirty="0" smtClean="0">
                <a:solidFill>
                  <a:schemeClr val="bg1"/>
                </a:solidFill>
                <a:latin typeface="Comic Sans MS" panose="030F0702030302020204" pitchFamily="66" charset="0"/>
              </a:rPr>
              <a:t>About </a:t>
            </a:r>
            <a:r>
              <a:rPr lang="en-GB" sz="1000" u="sng" dirty="0" err="1">
                <a:solidFill>
                  <a:schemeClr val="bg1"/>
                </a:solidFill>
                <a:latin typeface="Comic Sans MS" panose="030F0702030302020204" pitchFamily="66" charset="0"/>
              </a:rPr>
              <a:t>Corsham</a:t>
            </a:r>
            <a:r>
              <a:rPr lang="en-GB" sz="1000" u="sng" dirty="0">
                <a:solidFill>
                  <a:schemeClr val="bg1"/>
                </a:solidFill>
                <a:latin typeface="Comic Sans MS" panose="030F0702030302020204" pitchFamily="66" charset="0"/>
              </a:rPr>
              <a:t> and the local area</a:t>
            </a:r>
            <a:endParaRPr lang="en-GB" sz="1000" dirty="0">
              <a:solidFill>
                <a:schemeClr val="bg1"/>
              </a:solidFill>
              <a:latin typeface="Comic Sans MS" panose="030F0702030302020204" pitchFamily="66" charset="0"/>
            </a:endParaRPr>
          </a:p>
          <a:p>
            <a:r>
              <a:rPr lang="en-GB" sz="1000" dirty="0" err="1">
                <a:solidFill>
                  <a:schemeClr val="bg1"/>
                </a:solidFill>
                <a:latin typeface="Comic Sans MS" panose="030F0702030302020204" pitchFamily="66" charset="0"/>
              </a:rPr>
              <a:t>Learn4Life</a:t>
            </a:r>
            <a:r>
              <a:rPr lang="en-GB" sz="1000" dirty="0">
                <a:solidFill>
                  <a:schemeClr val="bg1"/>
                </a:solidFill>
                <a:latin typeface="Comic Sans MS" panose="030F0702030302020204" pitchFamily="66" charset="0"/>
              </a:rPr>
              <a:t> was written by Wiltshire teachers for Wiltshire teachers and Wiltshire pupils. This ensures that the needs of our children are met both for the locality they live in and more globally.</a:t>
            </a:r>
          </a:p>
          <a:p>
            <a:r>
              <a:rPr lang="en-GB" sz="1000" dirty="0">
                <a:solidFill>
                  <a:schemeClr val="bg1"/>
                </a:solidFill>
                <a:latin typeface="Comic Sans MS" panose="030F0702030302020204" pitchFamily="66" charset="0"/>
              </a:rPr>
              <a:t>We also provide visits from local professionals such as the community police and school nurse. We believe these links to our local community enable our children to feel connected and to be taught by members of the community in which they live.</a:t>
            </a:r>
          </a:p>
          <a:p>
            <a:r>
              <a:rPr lang="en-GB" sz="1000" u="sng" dirty="0">
                <a:solidFill>
                  <a:schemeClr val="bg1"/>
                </a:solidFill>
                <a:latin typeface="Comic Sans MS" panose="030F0702030302020204" pitchFamily="66" charset="0"/>
              </a:rPr>
              <a:t>Through experience inside and beyond the classroom</a:t>
            </a:r>
            <a:endParaRPr lang="en-GB" sz="1000" dirty="0">
              <a:solidFill>
                <a:schemeClr val="bg1"/>
              </a:solidFill>
              <a:latin typeface="Comic Sans MS" panose="030F0702030302020204" pitchFamily="66" charset="0"/>
            </a:endParaRPr>
          </a:p>
          <a:p>
            <a:r>
              <a:rPr lang="en-GB" sz="1000" dirty="0" err="1">
                <a:solidFill>
                  <a:schemeClr val="bg1"/>
                </a:solidFill>
                <a:latin typeface="Comic Sans MS" panose="030F0702030302020204" pitchFamily="66" charset="0"/>
              </a:rPr>
              <a:t>PSHE</a:t>
            </a:r>
            <a:r>
              <a:rPr lang="en-GB" sz="1000" dirty="0">
                <a:solidFill>
                  <a:schemeClr val="bg1"/>
                </a:solidFill>
                <a:latin typeface="Comic Sans MS" panose="030F0702030302020204" pitchFamily="66" charset="0"/>
              </a:rPr>
              <a:t> helps children to develop self-awareness, motivation, social skills and</a:t>
            </a:r>
            <a:br>
              <a:rPr lang="en-GB" sz="1000" dirty="0">
                <a:solidFill>
                  <a:schemeClr val="bg1"/>
                </a:solidFill>
                <a:latin typeface="Comic Sans MS" panose="030F0702030302020204" pitchFamily="66" charset="0"/>
              </a:rPr>
            </a:br>
            <a:r>
              <a:rPr lang="en-GB" sz="1000" dirty="0">
                <a:solidFill>
                  <a:schemeClr val="bg1"/>
                </a:solidFill>
                <a:latin typeface="Comic Sans MS" panose="030F0702030302020204" pitchFamily="66" charset="0"/>
              </a:rPr>
              <a:t>managing their feelings. These skills will help our children to become better learners, get on better with other people and be responsible citizens. They are part of every area of life.</a:t>
            </a:r>
          </a:p>
          <a:p>
            <a:r>
              <a:rPr lang="en-GB" sz="1000" dirty="0">
                <a:solidFill>
                  <a:schemeClr val="bg1"/>
                </a:solidFill>
                <a:latin typeface="Comic Sans MS" panose="030F0702030302020204" pitchFamily="66" charset="0"/>
              </a:rPr>
              <a:t>Through discussion, </a:t>
            </a:r>
            <a:r>
              <a:rPr lang="en-GB" sz="1000" dirty="0" err="1">
                <a:solidFill>
                  <a:schemeClr val="bg1"/>
                </a:solidFill>
                <a:latin typeface="Comic Sans MS" panose="030F0702030302020204" pitchFamily="66" charset="0"/>
              </a:rPr>
              <a:t>roleplay</a:t>
            </a:r>
            <a:r>
              <a:rPr lang="en-GB" sz="1000" dirty="0">
                <a:solidFill>
                  <a:schemeClr val="bg1"/>
                </a:solidFill>
                <a:latin typeface="Comic Sans MS" panose="030F0702030302020204" pitchFamily="66" charset="0"/>
              </a:rPr>
              <a:t>, debate and group activities we give children skills for life. We want our children to develop self-awareness, positive self-esteem and confidence, enabling them to:</a:t>
            </a:r>
          </a:p>
          <a:p>
            <a:r>
              <a:rPr lang="en-GB" sz="1000" dirty="0">
                <a:solidFill>
                  <a:schemeClr val="bg1"/>
                </a:solidFill>
                <a:latin typeface="Comic Sans MS" panose="030F0702030302020204" pitchFamily="66" charset="0"/>
              </a:rPr>
              <a:t>stay as healthy as possible</a:t>
            </a:r>
          </a:p>
          <a:p>
            <a:r>
              <a:rPr lang="en-GB" sz="1000" dirty="0">
                <a:solidFill>
                  <a:schemeClr val="bg1"/>
                </a:solidFill>
                <a:latin typeface="Comic Sans MS" panose="030F0702030302020204" pitchFamily="66" charset="0"/>
              </a:rPr>
              <a:t>Keep themselves and others safe</a:t>
            </a:r>
          </a:p>
          <a:p>
            <a:r>
              <a:rPr lang="en-GB" sz="1000" dirty="0">
                <a:solidFill>
                  <a:schemeClr val="bg1"/>
                </a:solidFill>
                <a:latin typeface="Comic Sans MS" panose="030F0702030302020204" pitchFamily="66" charset="0"/>
              </a:rPr>
              <a:t>have worthwhile and fulfilling relationships</a:t>
            </a:r>
          </a:p>
          <a:p>
            <a:r>
              <a:rPr lang="en-GB" sz="1000" dirty="0">
                <a:solidFill>
                  <a:schemeClr val="bg1"/>
                </a:solidFill>
                <a:latin typeface="Comic Sans MS" panose="030F0702030302020204" pitchFamily="66" charset="0"/>
              </a:rPr>
              <a:t>respect the differences between people</a:t>
            </a:r>
          </a:p>
          <a:p>
            <a:r>
              <a:rPr lang="en-GB" sz="1000" dirty="0">
                <a:solidFill>
                  <a:schemeClr val="bg1"/>
                </a:solidFill>
                <a:latin typeface="Comic Sans MS" panose="030F0702030302020204" pitchFamily="66" charset="0"/>
              </a:rPr>
              <a:t>develop independence and responsibility</a:t>
            </a:r>
          </a:p>
          <a:p>
            <a:r>
              <a:rPr lang="en-GB" sz="1000" dirty="0">
                <a:solidFill>
                  <a:schemeClr val="bg1"/>
                </a:solidFill>
                <a:latin typeface="Comic Sans MS" panose="030F0702030302020204" pitchFamily="66" charset="0"/>
              </a:rPr>
              <a:t>play an active role as members of a democratic society</a:t>
            </a:r>
          </a:p>
          <a:p>
            <a:r>
              <a:rPr lang="en-GB" sz="1000" dirty="0">
                <a:solidFill>
                  <a:schemeClr val="bg1"/>
                </a:solidFill>
                <a:latin typeface="Comic Sans MS" panose="030F0702030302020204" pitchFamily="66" charset="0"/>
              </a:rPr>
              <a:t>make the most of their own abilities and those of others</a:t>
            </a:r>
          </a:p>
          <a:p>
            <a:r>
              <a:rPr lang="en-GB" sz="1000" dirty="0">
                <a:solidFill>
                  <a:schemeClr val="bg1"/>
                </a:solidFill>
                <a:latin typeface="Comic Sans MS" panose="030F0702030302020204" pitchFamily="66" charset="0"/>
              </a:rPr>
              <a:t>behave in a socially and morally acceptable way including towards</a:t>
            </a:r>
            <a:br>
              <a:rPr lang="en-GB" sz="1000" dirty="0">
                <a:solidFill>
                  <a:schemeClr val="bg1"/>
                </a:solidFill>
                <a:latin typeface="Comic Sans MS" panose="030F0702030302020204" pitchFamily="66" charset="0"/>
              </a:rPr>
            </a:br>
            <a:r>
              <a:rPr lang="en-GB" sz="1000" dirty="0">
                <a:solidFill>
                  <a:schemeClr val="bg1"/>
                </a:solidFill>
                <a:latin typeface="Comic Sans MS" panose="030F0702030302020204" pitchFamily="66" charset="0"/>
              </a:rPr>
              <a:t>authority and each other</a:t>
            </a:r>
          </a:p>
          <a:p>
            <a:r>
              <a:rPr lang="en-GB" sz="1000" dirty="0">
                <a:solidFill>
                  <a:schemeClr val="bg1"/>
                </a:solidFill>
                <a:latin typeface="Comic Sans MS" panose="030F0702030302020204" pitchFamily="66" charset="0"/>
              </a:rPr>
              <a:t>to become involved in the life of their community</a:t>
            </a:r>
          </a:p>
          <a:p>
            <a:r>
              <a:rPr lang="en-GB" sz="1000" dirty="0">
                <a:solidFill>
                  <a:schemeClr val="bg1"/>
                </a:solidFill>
                <a:latin typeface="Comic Sans MS" panose="030F0702030302020204" pitchFamily="66" charset="0"/>
              </a:rPr>
              <a:t>to know about democracy and how to be an active citizens</a:t>
            </a:r>
          </a:p>
          <a:p>
            <a:r>
              <a:rPr lang="en-GB" sz="1000" dirty="0">
                <a:solidFill>
                  <a:schemeClr val="bg1"/>
                </a:solidFill>
                <a:latin typeface="Comic Sans MS" panose="030F0702030302020204" pitchFamily="66" charset="0"/>
              </a:rPr>
              <a:t>to know about economic wellbeing.</a:t>
            </a:r>
          </a:p>
          <a:p>
            <a:r>
              <a:rPr lang="en-GB" sz="1000" dirty="0">
                <a:solidFill>
                  <a:schemeClr val="bg1"/>
                </a:solidFill>
                <a:latin typeface="Comic Sans MS" panose="030F0702030302020204" pitchFamily="66" charset="0"/>
              </a:rPr>
              <a:t>We want our children to</a:t>
            </a:r>
            <a:r>
              <a:rPr lang="en-GB" sz="1000" dirty="0" smtClean="0">
                <a:solidFill>
                  <a:schemeClr val="bg1"/>
                </a:solidFill>
                <a:latin typeface="Comic Sans MS" panose="030F0702030302020204" pitchFamily="66" charset="0"/>
              </a:rPr>
              <a:t>:</a:t>
            </a:r>
          </a:p>
          <a:p>
            <a:r>
              <a:rPr lang="en-GB" sz="1000" dirty="0" smtClean="0">
                <a:solidFill>
                  <a:schemeClr val="bg1"/>
                </a:solidFill>
                <a:latin typeface="Comic Sans MS" panose="030F0702030302020204" pitchFamily="66" charset="0"/>
              </a:rPr>
              <a:t>value </a:t>
            </a:r>
            <a:r>
              <a:rPr lang="en-GB" sz="1000" dirty="0">
                <a:solidFill>
                  <a:schemeClr val="bg1"/>
                </a:solidFill>
                <a:latin typeface="Comic Sans MS" panose="030F0702030302020204" pitchFamily="66" charset="0"/>
              </a:rPr>
              <a:t>the achievements they make, and the achievements of others</a:t>
            </a:r>
          </a:p>
          <a:p>
            <a:r>
              <a:rPr lang="en-GB" sz="1000" dirty="0">
                <a:solidFill>
                  <a:schemeClr val="bg1"/>
                </a:solidFill>
                <a:latin typeface="Comic Sans MS" panose="030F0702030302020204" pitchFamily="66" charset="0"/>
              </a:rPr>
              <a:t>make informed choices about dealing with risks and meeting</a:t>
            </a:r>
            <a:br>
              <a:rPr lang="en-GB" sz="1000" dirty="0">
                <a:solidFill>
                  <a:schemeClr val="bg1"/>
                </a:solidFill>
                <a:latin typeface="Comic Sans MS" panose="030F0702030302020204" pitchFamily="66" charset="0"/>
              </a:rPr>
            </a:br>
            <a:r>
              <a:rPr lang="en-GB" sz="1000" dirty="0">
                <a:solidFill>
                  <a:schemeClr val="bg1"/>
                </a:solidFill>
                <a:latin typeface="Comic Sans MS" panose="030F0702030302020204" pitchFamily="66" charset="0"/>
              </a:rPr>
              <a:t>challenges now and in the future.</a:t>
            </a:r>
          </a:p>
          <a:p>
            <a:r>
              <a:rPr lang="en-GB" sz="1000" u="sng" dirty="0">
                <a:solidFill>
                  <a:schemeClr val="bg1"/>
                </a:solidFill>
                <a:latin typeface="Comic Sans MS" panose="030F0702030302020204" pitchFamily="66" charset="0"/>
              </a:rPr>
              <a:t>New knowledge and understanding appropriate to their age</a:t>
            </a:r>
            <a:endParaRPr lang="en-GB" sz="1000" dirty="0">
              <a:solidFill>
                <a:schemeClr val="bg1"/>
              </a:solidFill>
              <a:latin typeface="Comic Sans MS" panose="030F0702030302020204" pitchFamily="66" charset="0"/>
            </a:endParaRPr>
          </a:p>
          <a:p>
            <a:r>
              <a:rPr lang="en-GB" sz="1000" dirty="0">
                <a:solidFill>
                  <a:schemeClr val="bg1"/>
                </a:solidFill>
                <a:latin typeface="Comic Sans MS" panose="030F0702030302020204" pitchFamily="66" charset="0"/>
              </a:rPr>
              <a:t>Through regular staff training, both in-house and as part of teachers professional development, we are able to be confident that our pupils are given the most up-to-date and relevant resources and teaching. Our strong links with the Wiltshire </a:t>
            </a:r>
            <a:r>
              <a:rPr lang="en-GB" sz="1000" dirty="0" err="1">
                <a:solidFill>
                  <a:schemeClr val="bg1"/>
                </a:solidFill>
                <a:latin typeface="Comic Sans MS" panose="030F0702030302020204" pitchFamily="66" charset="0"/>
              </a:rPr>
              <a:t>PSHE</a:t>
            </a:r>
            <a:r>
              <a:rPr lang="en-GB" sz="1000" dirty="0">
                <a:solidFill>
                  <a:schemeClr val="bg1"/>
                </a:solidFill>
                <a:latin typeface="Comic Sans MS" panose="030F0702030302020204" pitchFamily="66" charset="0"/>
              </a:rPr>
              <a:t> advisor ensure our teaching and learning is appropriate to the age of the children. </a:t>
            </a:r>
          </a:p>
          <a:p>
            <a:r>
              <a:rPr lang="en-GB" sz="1000" dirty="0">
                <a:solidFill>
                  <a:schemeClr val="bg1"/>
                </a:solidFill>
                <a:latin typeface="Comic Sans MS" panose="030F0702030302020204" pitchFamily="66" charset="0"/>
              </a:rPr>
              <a:t>Our </a:t>
            </a:r>
            <a:r>
              <a:rPr lang="en-GB" sz="1000" dirty="0" err="1">
                <a:solidFill>
                  <a:schemeClr val="bg1"/>
                </a:solidFill>
                <a:latin typeface="Comic Sans MS" panose="030F0702030302020204" pitchFamily="66" charset="0"/>
              </a:rPr>
              <a:t>PSHE</a:t>
            </a:r>
            <a:r>
              <a:rPr lang="en-GB" sz="1000" dirty="0">
                <a:solidFill>
                  <a:schemeClr val="bg1"/>
                </a:solidFill>
                <a:latin typeface="Comic Sans MS" panose="030F0702030302020204" pitchFamily="66" charset="0"/>
              </a:rPr>
              <a:t> curriculum promotes spiritual, moral, social and cultural development and prepares all pupils for the opportunities and responsibilities within their lives at a level which matches their maturity.</a:t>
            </a:r>
          </a:p>
          <a:p>
            <a:r>
              <a:rPr lang="en-GB" sz="1000" u="sng" dirty="0">
                <a:solidFill>
                  <a:schemeClr val="bg1"/>
                </a:solidFill>
                <a:latin typeface="Comic Sans MS" panose="030F0702030302020204" pitchFamily="66" charset="0"/>
              </a:rPr>
              <a:t>How to keep themselves safe</a:t>
            </a:r>
            <a:endParaRPr lang="en-GB" sz="1000" dirty="0">
              <a:solidFill>
                <a:schemeClr val="bg1"/>
              </a:solidFill>
              <a:latin typeface="Comic Sans MS" panose="030F0702030302020204" pitchFamily="66" charset="0"/>
            </a:endParaRPr>
          </a:p>
          <a:p>
            <a:r>
              <a:rPr lang="en-GB" sz="1000" dirty="0">
                <a:solidFill>
                  <a:schemeClr val="bg1"/>
                </a:solidFill>
                <a:latin typeface="Comic Sans MS" panose="030F0702030302020204" pitchFamily="66" charset="0"/>
              </a:rPr>
              <a:t>Through regular teaching around the themes of online safety, cyber-bullying, dangers inside and outside the home, we give the children clear and engaging  lessons which are designed to make them aware of the dangers that</a:t>
            </a:r>
            <a:br>
              <a:rPr lang="en-GB" sz="1000" dirty="0">
                <a:solidFill>
                  <a:schemeClr val="bg1"/>
                </a:solidFill>
                <a:latin typeface="Comic Sans MS" panose="030F0702030302020204" pitchFamily="66" charset="0"/>
              </a:rPr>
            </a:br>
            <a:r>
              <a:rPr lang="en-GB" sz="1000" dirty="0">
                <a:solidFill>
                  <a:schemeClr val="bg1"/>
                </a:solidFill>
                <a:latin typeface="Comic Sans MS" panose="030F0702030302020204" pitchFamily="66" charset="0"/>
              </a:rPr>
              <a:t>they may face both out and about in the world and online. To raise the profile</a:t>
            </a:r>
            <a:br>
              <a:rPr lang="en-GB" sz="1000" dirty="0">
                <a:solidFill>
                  <a:schemeClr val="bg1"/>
                </a:solidFill>
                <a:latin typeface="Comic Sans MS" panose="030F0702030302020204" pitchFamily="66" charset="0"/>
              </a:rPr>
            </a:br>
            <a:r>
              <a:rPr lang="en-GB" sz="1000" dirty="0">
                <a:solidFill>
                  <a:schemeClr val="bg1"/>
                </a:solidFill>
                <a:latin typeface="Comic Sans MS" panose="030F0702030302020204" pitchFamily="66" charset="0"/>
              </a:rPr>
              <a:t>of such an important part of our curriculum we hold regular themed weeks and days particularly around the topics of bullying and online safety</a:t>
            </a: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1071278" y="127019"/>
            <a:ext cx="528539" cy="6370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645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81" y="339635"/>
            <a:ext cx="11111548" cy="2897708"/>
          </a:xfrm>
          <a:solidFill>
            <a:schemeClr val="tx1"/>
          </a:solidFill>
          <a:ln>
            <a:solidFill>
              <a:schemeClr val="accent5">
                <a:lumMod val="60000"/>
                <a:lumOff val="40000"/>
              </a:schemeClr>
            </a:solidFill>
          </a:ln>
        </p:spPr>
        <p:txBody>
          <a:bodyPr>
            <a:normAutofit fontScale="90000"/>
          </a:bodyPr>
          <a:lstStyle/>
          <a:p>
            <a:pPr algn="ctr"/>
            <a:r>
              <a:rPr lang="en-US" sz="2000" b="1"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Implementation</a:t>
            </a:r>
            <a:br>
              <a:rPr lang="en-US" sz="2000" b="1"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br>
            <a:r>
              <a:rPr lang="en-US" sz="2000" b="1"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r>
            <a:br>
              <a:rPr lang="en-US" sz="2000" b="1"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br>
            <a:r>
              <a:rPr lang="en-US" sz="2000" b="1" dirty="0" err="1"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PSHE</a:t>
            </a:r>
            <a:r>
              <a:rPr lang="en-US" sz="2000" b="1"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(Learn for </a:t>
            </a:r>
            <a:r>
              <a:rPr lang="en-US" sz="2000" b="1" dirty="0" err="1"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LIFe</a:t>
            </a:r>
            <a:r>
              <a:rPr lang="en-US" sz="2000" b="1"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is taught across both key stages and is timetabled weekly. It builds on the </a:t>
            </a:r>
            <a:r>
              <a:rPr lang="en-US" sz="2000" b="1" cap="none" dirty="0" err="1"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PSED</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teaching and learning in </a:t>
            </a:r>
            <a:r>
              <a:rPr lang="en-US" sz="2000" b="1" cap="none" dirty="0" err="1"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EY</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en-US" sz="2000" b="1" cap="none" dirty="0" err="1"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FS2</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b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b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b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b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The vast majority of lessons start with a circle time which may link to the lesson content </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or can </a:t>
            </a:r>
            <a:r>
              <a:rPr lang="en-US" sz="2000" b="1" cap="none"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be used as a vehicle to resolve issues that the children face at </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school and beyond as they </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arise</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r>
            <a:b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b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r>
            <a:b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b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During </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circle </a:t>
            </a:r>
            <a:r>
              <a:rPr lang="en-US" sz="2000" b="1" cap="none"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imes </a:t>
            </a:r>
            <a:r>
              <a:rPr lang="en-US" sz="2000" b="1" cap="none" dirty="0" smtClean="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children focus on Jenny Mosley’s 5 skills: </a:t>
            </a:r>
            <a:r>
              <a:rPr lang="en-US" sz="2000" b="1"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
            </a:r>
            <a:br>
              <a:rPr lang="en-US" sz="2000" b="1"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br>
            <a:r>
              <a:rPr lang="en-US" sz="2000" b="1"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 </a:t>
            </a:r>
            <a:endParaRPr lang="en-GB" sz="2000" b="1"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466088" y="3524725"/>
            <a:ext cx="5077534" cy="2943636"/>
          </a:xfrm>
          <a:prstGeom prst="rect">
            <a:avLst/>
          </a:prstGeom>
          <a:ln w="76200">
            <a:solidFill>
              <a:schemeClr val="accent5">
                <a:lumMod val="60000"/>
                <a:lumOff val="40000"/>
              </a:schemeClr>
            </a:solidFill>
          </a:ln>
        </p:spPr>
      </p:pic>
    </p:spTree>
    <p:extLst>
      <p:ext uri="{BB962C8B-B14F-4D97-AF65-F5344CB8AC3E}">
        <p14:creationId xmlns:p14="http://schemas.microsoft.com/office/powerpoint/2010/main" val="1871300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283772"/>
            <a:ext cx="11071278" cy="1325563"/>
          </a:xfrm>
        </p:spPr>
        <p:txBody>
          <a:bodyPr>
            <a:normAutofit fontScale="90000"/>
          </a:bodyPr>
          <a:lstStyle/>
          <a:p>
            <a:r>
              <a:rPr lang="en-US" b="1"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Implementation</a:t>
            </a:r>
            <a:br>
              <a:rPr lang="en-US" b="1" dirty="0" smtClean="0">
                <a:solidFill>
                  <a:schemeClr val="bg1"/>
                </a:solidFill>
                <a:latin typeface="Comic Sans MS" panose="030F0702030302020204" pitchFamily="66" charset="0"/>
                <a:ea typeface="Ebrima" panose="02000000000000000000" pitchFamily="2" charset="0"/>
                <a:cs typeface="Ebrima" panose="02000000000000000000" pitchFamily="2" charset="0"/>
              </a:rPr>
            </a:br>
            <a:r>
              <a:rPr lang="en-US" sz="3100" b="1"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Most lessons are based on the Wiltshire </a:t>
            </a:r>
            <a:r>
              <a:rPr lang="en-US" sz="3100" b="1" cap="none" dirty="0" err="1" smtClean="0">
                <a:solidFill>
                  <a:schemeClr val="bg1"/>
                </a:solidFill>
                <a:latin typeface="Comic Sans MS" panose="030F0702030302020204" pitchFamily="66" charset="0"/>
                <a:ea typeface="Ebrima" panose="02000000000000000000" pitchFamily="2" charset="0"/>
                <a:cs typeface="Ebrima" panose="02000000000000000000" pitchFamily="2" charset="0"/>
              </a:rPr>
              <a:t>Learn4Life</a:t>
            </a:r>
            <a:r>
              <a:rPr lang="en-US" sz="3100" b="1" cap="none" dirty="0" smtClean="0">
                <a:solidFill>
                  <a:schemeClr val="bg1"/>
                </a:solidFill>
                <a:latin typeface="Comic Sans MS" panose="030F0702030302020204" pitchFamily="66" charset="0"/>
                <a:ea typeface="Ebrima" panose="02000000000000000000" pitchFamily="2" charset="0"/>
                <a:cs typeface="Ebrima" panose="02000000000000000000" pitchFamily="2" charset="0"/>
              </a:rPr>
              <a:t> Scheme:</a:t>
            </a:r>
            <a:endParaRPr lang="en-GB" sz="31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97797" y="140081"/>
            <a:ext cx="1152525" cy="109982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10089455" y="4546339"/>
            <a:ext cx="1816683" cy="1710770"/>
          </a:xfrm>
          <a:prstGeom prst="rect">
            <a:avLst/>
          </a:prstGeom>
        </p:spPr>
      </p:pic>
      <p:sp>
        <p:nvSpPr>
          <p:cNvPr id="7" name="Rectangle 6"/>
          <p:cNvSpPr/>
          <p:nvPr/>
        </p:nvSpPr>
        <p:spPr>
          <a:xfrm>
            <a:off x="313509" y="1822480"/>
            <a:ext cx="9535885" cy="4893647"/>
          </a:xfrm>
          <a:prstGeom prst="rect">
            <a:avLst/>
          </a:prstGeom>
          <a:solidFill>
            <a:schemeClr val="tx1"/>
          </a:solidFill>
          <a:ln w="76200">
            <a:solidFill>
              <a:schemeClr val="tx1">
                <a:lumMod val="50000"/>
              </a:schemeClr>
            </a:solidFill>
          </a:ln>
        </p:spPr>
        <p:txBody>
          <a:bodyPr wrap="square">
            <a:spAutoFit/>
          </a:bodyPr>
          <a:lstStyle/>
          <a:p>
            <a:r>
              <a:rPr lang="en-GB" sz="2400" dirty="0">
                <a:solidFill>
                  <a:schemeClr val="accent6">
                    <a:lumMod val="60000"/>
                    <a:lumOff val="40000"/>
                  </a:schemeClr>
                </a:solidFill>
                <a:latin typeface="Comic Sans MS" panose="030F0702030302020204" pitchFamily="66" charset="0"/>
              </a:rPr>
              <a:t>Learn 4 Life </a:t>
            </a:r>
            <a:r>
              <a:rPr lang="en-GB" sz="2400" dirty="0" smtClean="0">
                <a:solidFill>
                  <a:schemeClr val="accent6">
                    <a:lumMod val="60000"/>
                    <a:lumOff val="40000"/>
                  </a:schemeClr>
                </a:solidFill>
                <a:latin typeface="Comic Sans MS" panose="030F0702030302020204" pitchFamily="66" charset="0"/>
              </a:rPr>
              <a:t> </a:t>
            </a:r>
            <a:r>
              <a:rPr lang="en-GB" sz="2400" dirty="0">
                <a:solidFill>
                  <a:schemeClr val="accent6">
                    <a:lumMod val="60000"/>
                    <a:lumOff val="40000"/>
                  </a:schemeClr>
                </a:solidFill>
                <a:latin typeface="Comic Sans MS" panose="030F0702030302020204" pitchFamily="66" charset="0"/>
              </a:rPr>
              <a:t>was written by Wiltshire teachers for Wiltshire teachers. It i</a:t>
            </a:r>
            <a:r>
              <a:rPr lang="en-GB" sz="2400" dirty="0" smtClean="0">
                <a:solidFill>
                  <a:schemeClr val="accent6">
                    <a:lumMod val="60000"/>
                    <a:lumOff val="40000"/>
                  </a:schemeClr>
                </a:solidFill>
                <a:latin typeface="Comic Sans MS" panose="030F0702030302020204" pitchFamily="66" charset="0"/>
              </a:rPr>
              <a:t>s a </a:t>
            </a:r>
            <a:r>
              <a:rPr lang="en-GB" sz="2400" dirty="0">
                <a:solidFill>
                  <a:schemeClr val="accent6">
                    <a:lumMod val="60000"/>
                    <a:lumOff val="40000"/>
                  </a:schemeClr>
                </a:solidFill>
                <a:latin typeface="Comic Sans MS" panose="030F0702030302020204" pitchFamily="66" charset="0"/>
              </a:rPr>
              <a:t>scheme of work for years 1 to </a:t>
            </a:r>
            <a:r>
              <a:rPr lang="en-GB" sz="2400" dirty="0" smtClean="0">
                <a:solidFill>
                  <a:schemeClr val="accent6">
                    <a:lumMod val="60000"/>
                    <a:lumOff val="40000"/>
                  </a:schemeClr>
                </a:solidFill>
                <a:latin typeface="Comic Sans MS" panose="030F0702030302020204" pitchFamily="66" charset="0"/>
              </a:rPr>
              <a:t>6, </a:t>
            </a:r>
            <a:r>
              <a:rPr lang="en-GB" sz="2400" dirty="0">
                <a:solidFill>
                  <a:schemeClr val="accent6">
                    <a:lumMod val="60000"/>
                    <a:lumOff val="40000"/>
                  </a:schemeClr>
                </a:solidFill>
                <a:latin typeface="Comic Sans MS" panose="030F0702030302020204" pitchFamily="66" charset="0"/>
              </a:rPr>
              <a:t>designed to integrate the SEAL emotional literacy materials with the wider aspects of the </a:t>
            </a:r>
            <a:r>
              <a:rPr lang="en-GB" sz="2400" dirty="0" err="1">
                <a:solidFill>
                  <a:schemeClr val="accent6">
                    <a:lumMod val="60000"/>
                    <a:lumOff val="40000"/>
                  </a:schemeClr>
                </a:solidFill>
                <a:latin typeface="Comic Sans MS" panose="030F0702030302020204" pitchFamily="66" charset="0"/>
              </a:rPr>
              <a:t>PSHE</a:t>
            </a:r>
            <a:r>
              <a:rPr lang="en-GB" sz="2400" dirty="0">
                <a:solidFill>
                  <a:schemeClr val="accent6">
                    <a:lumMod val="60000"/>
                    <a:lumOff val="40000"/>
                  </a:schemeClr>
                </a:solidFill>
                <a:latin typeface="Comic Sans MS" panose="030F0702030302020204" pitchFamily="66" charset="0"/>
              </a:rPr>
              <a:t> education curriculum.</a:t>
            </a:r>
          </a:p>
          <a:p>
            <a:r>
              <a:rPr lang="en-GB" sz="2400" dirty="0">
                <a:solidFill>
                  <a:schemeClr val="accent6">
                    <a:lumMod val="60000"/>
                    <a:lumOff val="40000"/>
                  </a:schemeClr>
                </a:solidFill>
                <a:latin typeface="Comic Sans MS" panose="030F0702030302020204" pitchFamily="66" charset="0"/>
              </a:rPr>
              <a:t>The </a:t>
            </a:r>
            <a:r>
              <a:rPr lang="en-GB" sz="2400" dirty="0">
                <a:solidFill>
                  <a:schemeClr val="accent6">
                    <a:lumMod val="60000"/>
                    <a:lumOff val="40000"/>
                  </a:schemeClr>
                </a:solidFill>
                <a:latin typeface="Comic Sans MS" panose="030F0702030302020204" pitchFamily="66" charset="0"/>
                <a:hlinkClick r:id="rId4"/>
              </a:rPr>
              <a:t>Children's Charter for </a:t>
            </a:r>
            <a:r>
              <a:rPr lang="en-GB" sz="2400" dirty="0" err="1">
                <a:solidFill>
                  <a:schemeClr val="accent6">
                    <a:lumMod val="60000"/>
                    <a:lumOff val="40000"/>
                  </a:schemeClr>
                </a:solidFill>
                <a:latin typeface="Comic Sans MS" panose="030F0702030302020204" pitchFamily="66" charset="0"/>
                <a:hlinkClick r:id="rId4"/>
              </a:rPr>
              <a:t>PSHE</a:t>
            </a:r>
            <a:r>
              <a:rPr lang="en-GB" sz="2400" dirty="0">
                <a:solidFill>
                  <a:schemeClr val="accent6">
                    <a:lumMod val="60000"/>
                    <a:lumOff val="40000"/>
                  </a:schemeClr>
                </a:solidFill>
                <a:latin typeface="Comic Sans MS" panose="030F0702030302020204" pitchFamily="66" charset="0"/>
                <a:hlinkClick r:id="rId4"/>
              </a:rPr>
              <a:t> Education</a:t>
            </a:r>
            <a:r>
              <a:rPr lang="en-GB" sz="2400" dirty="0">
                <a:solidFill>
                  <a:schemeClr val="accent6">
                    <a:lumMod val="60000"/>
                    <a:lumOff val="40000"/>
                  </a:schemeClr>
                </a:solidFill>
                <a:latin typeface="Comic Sans MS" panose="030F0702030302020204" pitchFamily="66" charset="0"/>
              </a:rPr>
              <a:t>, produced by children from Wiltshire primary schools was a key document used to develop this scheme of </a:t>
            </a:r>
            <a:r>
              <a:rPr lang="en-GB" sz="2400" dirty="0" smtClean="0">
                <a:solidFill>
                  <a:schemeClr val="accent6">
                    <a:lumMod val="60000"/>
                    <a:lumOff val="40000"/>
                  </a:schemeClr>
                </a:solidFill>
                <a:latin typeface="Comic Sans MS" panose="030F0702030302020204" pitchFamily="66" charset="0"/>
              </a:rPr>
              <a:t>work.</a:t>
            </a:r>
          </a:p>
          <a:p>
            <a:r>
              <a:rPr lang="en-GB" sz="2400" b="0" i="0" dirty="0" smtClean="0">
                <a:solidFill>
                  <a:schemeClr val="accent6">
                    <a:lumMod val="60000"/>
                    <a:lumOff val="40000"/>
                  </a:schemeClr>
                </a:solidFill>
                <a:effectLst/>
                <a:latin typeface="Comic Sans MS" panose="030F0702030302020204" pitchFamily="66" charset="0"/>
              </a:rPr>
              <a:t>However, this no longer covers all the national requirements for </a:t>
            </a:r>
            <a:r>
              <a:rPr lang="en-GB" sz="2400" b="0" i="0" dirty="0" err="1" smtClean="0">
                <a:solidFill>
                  <a:schemeClr val="accent6">
                    <a:lumMod val="60000"/>
                    <a:lumOff val="40000"/>
                  </a:schemeClr>
                </a:solidFill>
                <a:effectLst/>
                <a:latin typeface="Comic Sans MS" panose="030F0702030302020204" pitchFamily="66" charset="0"/>
              </a:rPr>
              <a:t>PSHE</a:t>
            </a:r>
            <a:r>
              <a:rPr lang="en-GB" sz="2400" b="0" i="0" dirty="0" smtClean="0">
                <a:solidFill>
                  <a:schemeClr val="accent6">
                    <a:lumMod val="60000"/>
                    <a:lumOff val="40000"/>
                  </a:schemeClr>
                </a:solidFill>
                <a:effectLst/>
                <a:latin typeface="Comic Sans MS" panose="030F0702030302020204" pitchFamily="66" charset="0"/>
              </a:rPr>
              <a:t> so we have adapted our curriculum and have created a bespoke document to integrate </a:t>
            </a:r>
            <a:r>
              <a:rPr lang="en-GB" sz="2400" b="0" i="0" dirty="0" err="1" smtClean="0">
                <a:solidFill>
                  <a:schemeClr val="accent6">
                    <a:lumMod val="60000"/>
                    <a:lumOff val="40000"/>
                  </a:schemeClr>
                </a:solidFill>
                <a:effectLst/>
                <a:latin typeface="Comic Sans MS" panose="030F0702030302020204" pitchFamily="66" charset="0"/>
              </a:rPr>
              <a:t>Learn4Life</a:t>
            </a:r>
            <a:r>
              <a:rPr lang="en-GB" sz="2400" b="0" i="0" dirty="0" smtClean="0">
                <a:solidFill>
                  <a:schemeClr val="accent6">
                    <a:lumMod val="60000"/>
                    <a:lumOff val="40000"/>
                  </a:schemeClr>
                </a:solidFill>
                <a:effectLst/>
                <a:latin typeface="Comic Sans MS" panose="030F0702030302020204" pitchFamily="66" charset="0"/>
              </a:rPr>
              <a:t> with the Relationships and Sex Education Framework and to ensure we provide regular lessons about </a:t>
            </a:r>
            <a:r>
              <a:rPr lang="en-GB" sz="2400" b="0" i="0" dirty="0" err="1" smtClean="0">
                <a:solidFill>
                  <a:schemeClr val="accent6">
                    <a:lumMod val="60000"/>
                    <a:lumOff val="40000"/>
                  </a:schemeClr>
                </a:solidFill>
                <a:effectLst/>
                <a:latin typeface="Comic Sans MS" panose="030F0702030302020204" pitchFamily="66" charset="0"/>
              </a:rPr>
              <a:t>CSE</a:t>
            </a:r>
            <a:r>
              <a:rPr lang="en-GB" sz="2400" dirty="0" smtClean="0">
                <a:solidFill>
                  <a:schemeClr val="accent6">
                    <a:lumMod val="60000"/>
                    <a:lumOff val="40000"/>
                  </a:schemeClr>
                </a:solidFill>
                <a:latin typeface="Comic Sans MS" panose="030F0702030302020204" pitchFamily="66" charset="0"/>
              </a:rPr>
              <a:t>, this may well be linked to online safety or </a:t>
            </a:r>
            <a:r>
              <a:rPr lang="en-GB" sz="2400" dirty="0" err="1" smtClean="0">
                <a:solidFill>
                  <a:schemeClr val="accent6">
                    <a:lumMod val="60000"/>
                    <a:lumOff val="40000"/>
                  </a:schemeClr>
                </a:solidFill>
                <a:latin typeface="Comic Sans MS" panose="030F0702030302020204" pitchFamily="66" charset="0"/>
              </a:rPr>
              <a:t>RSE</a:t>
            </a:r>
            <a:r>
              <a:rPr lang="en-GB" sz="2400" dirty="0" smtClean="0">
                <a:solidFill>
                  <a:schemeClr val="accent6">
                    <a:lumMod val="60000"/>
                    <a:lumOff val="40000"/>
                  </a:schemeClr>
                </a:solidFill>
                <a:latin typeface="Comic Sans MS" panose="030F0702030302020204" pitchFamily="66" charset="0"/>
              </a:rPr>
              <a:t> or when needed and appropriate may be taught discretely.</a:t>
            </a:r>
            <a:endParaRPr lang="en-GB" sz="2400" b="0" i="0" dirty="0">
              <a:solidFill>
                <a:schemeClr val="accent6">
                  <a:lumMod val="60000"/>
                  <a:lumOff val="40000"/>
                </a:schemeClr>
              </a:solidFill>
              <a:effectLst/>
              <a:latin typeface="Comic Sans MS" panose="030F0702030302020204" pitchFamily="66" charset="0"/>
            </a:endParaRPr>
          </a:p>
        </p:txBody>
      </p:sp>
    </p:spTree>
    <p:extLst>
      <p:ext uri="{BB962C8B-B14F-4D97-AF65-F5344CB8AC3E}">
        <p14:creationId xmlns:p14="http://schemas.microsoft.com/office/powerpoint/2010/main" val="2446432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324" y="383474"/>
            <a:ext cx="4911635" cy="1507067"/>
          </a:xfrm>
        </p:spPr>
        <p:txBody>
          <a:bodyPr/>
          <a:lstStyle/>
          <a:p>
            <a:r>
              <a:rPr lang="en-GB" cap="none" dirty="0">
                <a:solidFill>
                  <a:schemeClr val="accent6">
                    <a:lumMod val="60000"/>
                    <a:lumOff val="40000"/>
                  </a:schemeClr>
                </a:solidFill>
                <a:latin typeface="Comic Sans MS" panose="030F0702030302020204" pitchFamily="66" charset="0"/>
              </a:rPr>
              <a:t>A</a:t>
            </a:r>
            <a:r>
              <a:rPr lang="en-GB" cap="none" dirty="0" smtClean="0">
                <a:solidFill>
                  <a:schemeClr val="accent6">
                    <a:lumMod val="60000"/>
                    <a:lumOff val="40000"/>
                  </a:schemeClr>
                </a:solidFill>
                <a:latin typeface="Comic Sans MS" panose="030F0702030302020204" pitchFamily="66" charset="0"/>
              </a:rPr>
              <a:t>dapted </a:t>
            </a:r>
            <a:r>
              <a:rPr lang="en-GB" cap="none" dirty="0" err="1">
                <a:solidFill>
                  <a:schemeClr val="accent6">
                    <a:lumMod val="60000"/>
                    <a:lumOff val="40000"/>
                  </a:schemeClr>
                </a:solidFill>
                <a:latin typeface="Comic Sans MS" panose="030F0702030302020204" pitchFamily="66" charset="0"/>
              </a:rPr>
              <a:t>L</a:t>
            </a:r>
            <a:r>
              <a:rPr lang="en-GB" cap="none" dirty="0" err="1" smtClean="0">
                <a:solidFill>
                  <a:schemeClr val="accent6">
                    <a:lumMod val="60000"/>
                    <a:lumOff val="40000"/>
                  </a:schemeClr>
                </a:solidFill>
                <a:latin typeface="Comic Sans MS" panose="030F0702030302020204" pitchFamily="66" charset="0"/>
              </a:rPr>
              <a:t>4L</a:t>
            </a:r>
            <a:r>
              <a:rPr lang="en-GB" cap="none" dirty="0" smtClean="0">
                <a:solidFill>
                  <a:schemeClr val="accent6">
                    <a:lumMod val="60000"/>
                    <a:lumOff val="40000"/>
                  </a:schemeClr>
                </a:solidFill>
                <a:latin typeface="Comic Sans MS" panose="030F0702030302020204" pitchFamily="66" charset="0"/>
              </a:rPr>
              <a:t> planning</a:t>
            </a:r>
            <a:endParaRPr lang="en-GB" cap="none" dirty="0">
              <a:solidFill>
                <a:schemeClr val="accent6">
                  <a:lumMod val="60000"/>
                  <a:lumOff val="40000"/>
                </a:schemeClr>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84212" y="220488"/>
            <a:ext cx="5593943" cy="6180311"/>
          </a:xfrm>
          <a:prstGeom prst="rect">
            <a:avLst/>
          </a:prstGeom>
          <a:ln w="57150">
            <a:solidFill>
              <a:schemeClr val="accent6">
                <a:lumMod val="60000"/>
                <a:lumOff val="40000"/>
              </a:schemeClr>
            </a:solidFill>
          </a:ln>
        </p:spPr>
      </p:pic>
      <p:pic>
        <p:nvPicPr>
          <p:cNvPr id="5" name="Picture 4"/>
          <p:cNvPicPr>
            <a:picLocks noChangeAspect="1"/>
          </p:cNvPicPr>
          <p:nvPr/>
        </p:nvPicPr>
        <p:blipFill>
          <a:blip r:embed="rId3"/>
          <a:stretch>
            <a:fillRect/>
          </a:stretch>
        </p:blipFill>
        <p:spPr>
          <a:xfrm>
            <a:off x="7062034" y="1890541"/>
            <a:ext cx="4420217" cy="3467584"/>
          </a:xfrm>
          <a:prstGeom prst="rect">
            <a:avLst/>
          </a:prstGeom>
          <a:ln w="38100">
            <a:solidFill>
              <a:schemeClr val="accent6">
                <a:lumMod val="60000"/>
                <a:lumOff val="40000"/>
              </a:schemeClr>
            </a:solidFill>
          </a:ln>
        </p:spPr>
      </p:pic>
      <p:sp>
        <p:nvSpPr>
          <p:cNvPr id="6" name="Rectangle 5"/>
          <p:cNvSpPr/>
          <p:nvPr/>
        </p:nvSpPr>
        <p:spPr>
          <a:xfrm>
            <a:off x="7062034" y="5431556"/>
            <a:ext cx="4988859" cy="646331"/>
          </a:xfrm>
          <a:prstGeom prst="rect">
            <a:avLst/>
          </a:prstGeom>
        </p:spPr>
        <p:txBody>
          <a:bodyPr wrap="square">
            <a:spAutoFit/>
          </a:bodyPr>
          <a:lstStyle/>
          <a:p>
            <a:pPr algn="ctr"/>
            <a:r>
              <a:rPr lang="en-GB" dirty="0" smtClean="0">
                <a:solidFill>
                  <a:schemeClr val="accent6">
                    <a:lumMod val="60000"/>
                    <a:lumOff val="40000"/>
                  </a:schemeClr>
                </a:solidFill>
                <a:latin typeface="Comic Sans MS" panose="030F0702030302020204" pitchFamily="66" charset="0"/>
              </a:rPr>
              <a:t>Well-loved </a:t>
            </a:r>
            <a:r>
              <a:rPr lang="en-GB" dirty="0" smtClean="0">
                <a:solidFill>
                  <a:schemeClr val="accent6">
                    <a:lumMod val="60000"/>
                    <a:lumOff val="40000"/>
                  </a:schemeClr>
                </a:solidFill>
                <a:latin typeface="Comic Sans MS" panose="030F0702030302020204" pitchFamily="66" charset="0"/>
              </a:rPr>
              <a:t>resources which help the children to easily access the learning </a:t>
            </a:r>
            <a:r>
              <a:rPr lang="en-GB" dirty="0">
                <a:solidFill>
                  <a:schemeClr val="accent6">
                    <a:lumMod val="60000"/>
                    <a:lumOff val="40000"/>
                  </a:schemeClr>
                </a:solidFill>
                <a:latin typeface="Comic Sans MS" panose="030F0702030302020204" pitchFamily="66" charset="0"/>
              </a:rPr>
              <a:t>o</a:t>
            </a:r>
            <a:r>
              <a:rPr lang="en-GB" dirty="0" smtClean="0">
                <a:solidFill>
                  <a:schemeClr val="accent6">
                    <a:lumMod val="60000"/>
                    <a:lumOff val="40000"/>
                  </a:schemeClr>
                </a:solidFill>
                <a:latin typeface="Comic Sans MS" panose="030F0702030302020204" pitchFamily="66" charset="0"/>
              </a:rPr>
              <a:t>bjectives.</a:t>
            </a:r>
            <a:endParaRPr lang="en-GB" dirty="0"/>
          </a:p>
        </p:txBody>
      </p:sp>
    </p:spTree>
    <p:extLst>
      <p:ext uri="{BB962C8B-B14F-4D97-AF65-F5344CB8AC3E}">
        <p14:creationId xmlns:p14="http://schemas.microsoft.com/office/powerpoint/2010/main" val="302150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19" y="4957596"/>
            <a:ext cx="11137672" cy="1482394"/>
          </a:xfrm>
        </p:spPr>
        <p:txBody>
          <a:bodyPr>
            <a:noAutofit/>
          </a:bodyPr>
          <a:lstStyle/>
          <a:p>
            <a:pPr algn="ctr"/>
            <a:r>
              <a:rPr lang="en-GB" sz="2400" cap="none" dirty="0">
                <a:solidFill>
                  <a:schemeClr val="accent2">
                    <a:lumMod val="75000"/>
                  </a:schemeClr>
                </a:solidFill>
                <a:latin typeface="Comic Sans MS" panose="030F0702030302020204" pitchFamily="66" charset="0"/>
              </a:rPr>
              <a:t>O</a:t>
            </a:r>
            <a:r>
              <a:rPr lang="en-GB" sz="2400" cap="none" dirty="0" smtClean="0">
                <a:solidFill>
                  <a:schemeClr val="accent2">
                    <a:lumMod val="75000"/>
                  </a:schemeClr>
                </a:solidFill>
                <a:latin typeface="Comic Sans MS" panose="030F0702030302020204" pitchFamily="66" charset="0"/>
              </a:rPr>
              <a:t>ur provision is built around 6 themes, one for each term and repeating each </a:t>
            </a:r>
            <a:r>
              <a:rPr lang="en-GB" sz="2400" cap="none" dirty="0" smtClean="0">
                <a:solidFill>
                  <a:schemeClr val="accent2">
                    <a:lumMod val="75000"/>
                  </a:schemeClr>
                </a:solidFill>
                <a:latin typeface="Comic Sans MS" panose="030F0702030302020204" pitchFamily="66" charset="0"/>
              </a:rPr>
              <a:t>year, </a:t>
            </a:r>
            <a:r>
              <a:rPr lang="en-GB" sz="2400" cap="none" dirty="0" smtClean="0">
                <a:solidFill>
                  <a:schemeClr val="accent2">
                    <a:lumMod val="75000"/>
                  </a:schemeClr>
                </a:solidFill>
                <a:latin typeface="Comic Sans MS" panose="030F0702030302020204" pitchFamily="66" charset="0"/>
              </a:rPr>
              <a:t>enabling us </a:t>
            </a:r>
            <a:r>
              <a:rPr lang="en-GB" sz="2400" cap="none" dirty="0" smtClean="0">
                <a:solidFill>
                  <a:schemeClr val="accent2">
                    <a:lumMod val="75000"/>
                  </a:schemeClr>
                </a:solidFill>
                <a:latin typeface="Comic Sans MS" panose="030F0702030302020204" pitchFamily="66" charset="0"/>
              </a:rPr>
              <a:t>to </a:t>
            </a:r>
            <a:r>
              <a:rPr lang="en-GB" sz="2400" cap="none" dirty="0" smtClean="0">
                <a:solidFill>
                  <a:schemeClr val="accent2">
                    <a:lumMod val="75000"/>
                  </a:schemeClr>
                </a:solidFill>
                <a:latin typeface="Comic Sans MS" panose="030F0702030302020204" pitchFamily="66" charset="0"/>
              </a:rPr>
              <a:t>revisit and extend the children’s learning.</a:t>
            </a:r>
            <a:endParaRPr lang="en-GB" sz="2400" cap="none" dirty="0">
              <a:solidFill>
                <a:schemeClr val="accent2">
                  <a:lumMod val="75000"/>
                </a:schemeClr>
              </a:solidFill>
              <a:latin typeface="Comic Sans MS" panose="030F0702030302020204" pitchFamily="66" charset="0"/>
            </a:endParaRPr>
          </a:p>
        </p:txBody>
      </p:sp>
      <p:sp>
        <p:nvSpPr>
          <p:cNvPr id="3" name="Content Placeholder 2"/>
          <p:cNvSpPr>
            <a:spLocks noGrp="1"/>
          </p:cNvSpPr>
          <p:nvPr>
            <p:ph idx="1"/>
          </p:nvPr>
        </p:nvSpPr>
        <p:spPr>
          <a:xfrm>
            <a:off x="684212" y="320041"/>
            <a:ext cx="8534400" cy="933994"/>
          </a:xfrm>
        </p:spPr>
        <p:txBody>
          <a:bodyPr>
            <a:normAutofit/>
          </a:bodyPr>
          <a:lstStyle/>
          <a:p>
            <a:pPr marL="0" indent="0">
              <a:buNone/>
            </a:pPr>
            <a:r>
              <a:rPr lang="en-GB" sz="2400" dirty="0" smtClean="0">
                <a:solidFill>
                  <a:schemeClr val="accent2">
                    <a:lumMod val="75000"/>
                  </a:schemeClr>
                </a:solidFill>
                <a:latin typeface="Comic Sans MS" panose="030F0702030302020204" pitchFamily="66" charset="0"/>
              </a:rPr>
              <a:t>From implementation to provision…</a:t>
            </a:r>
            <a:endParaRPr lang="en-GB" sz="2400" dirty="0">
              <a:solidFill>
                <a:schemeClr val="accent2">
                  <a:lumMod val="75000"/>
                </a:schemeClr>
              </a:solidFill>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436018" y="1361924"/>
            <a:ext cx="10980919" cy="3487782"/>
          </a:xfrm>
          <a:prstGeom prst="rect">
            <a:avLst/>
          </a:prstGeom>
          <a:ln w="57150">
            <a:solidFill>
              <a:schemeClr val="accent2">
                <a:lumMod val="75000"/>
              </a:schemeClr>
            </a:solidFill>
          </a:ln>
        </p:spPr>
      </p:pic>
    </p:spTree>
    <p:extLst>
      <p:ext uri="{BB962C8B-B14F-4D97-AF65-F5344CB8AC3E}">
        <p14:creationId xmlns:p14="http://schemas.microsoft.com/office/powerpoint/2010/main" val="284844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2" y="92814"/>
            <a:ext cx="8490858" cy="1657609"/>
          </a:xfrm>
        </p:spPr>
        <p:txBody>
          <a:bodyPr/>
          <a:lstStyle/>
          <a:p>
            <a:pPr marL="0" indent="0">
              <a:buNone/>
            </a:pPr>
            <a:r>
              <a:rPr lang="en-GB" dirty="0" smtClean="0">
                <a:latin typeface="Comic Sans MS" panose="030F0702030302020204" pitchFamily="66" charset="0"/>
              </a:rPr>
              <a:t>Adding to this a wide range of quality resources..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5808600" y="1421761"/>
            <a:ext cx="6087325" cy="4572638"/>
          </a:xfrm>
          <a:prstGeom prst="rect">
            <a:avLst/>
          </a:prstGeom>
          <a:ln>
            <a:solidFill>
              <a:schemeClr val="bg2">
                <a:lumMod val="75000"/>
              </a:schemeClr>
            </a:solidFill>
          </a:ln>
        </p:spPr>
      </p:pic>
      <p:pic>
        <p:nvPicPr>
          <p:cNvPr id="5" name="Picture 4"/>
          <p:cNvPicPr>
            <a:picLocks noChangeAspect="1"/>
          </p:cNvPicPr>
          <p:nvPr/>
        </p:nvPicPr>
        <p:blipFill>
          <a:blip r:embed="rId3"/>
          <a:stretch>
            <a:fillRect/>
          </a:stretch>
        </p:blipFill>
        <p:spPr>
          <a:xfrm>
            <a:off x="561702" y="1201805"/>
            <a:ext cx="3286897" cy="3375255"/>
          </a:xfrm>
          <a:prstGeom prst="rect">
            <a:avLst/>
          </a:prstGeom>
          <a:ln>
            <a:solidFill>
              <a:schemeClr val="bg2">
                <a:lumMod val="75000"/>
              </a:schemeClr>
            </a:solidFill>
          </a:ln>
        </p:spPr>
      </p:pic>
      <p:pic>
        <p:nvPicPr>
          <p:cNvPr id="6" name="Picture 5"/>
          <p:cNvPicPr>
            <a:picLocks noChangeAspect="1"/>
          </p:cNvPicPr>
          <p:nvPr/>
        </p:nvPicPr>
        <p:blipFill>
          <a:blip r:embed="rId4"/>
          <a:stretch>
            <a:fillRect/>
          </a:stretch>
        </p:blipFill>
        <p:spPr>
          <a:xfrm>
            <a:off x="3433482" y="3497945"/>
            <a:ext cx="2029108" cy="3229426"/>
          </a:xfrm>
          <a:prstGeom prst="rect">
            <a:avLst/>
          </a:prstGeom>
          <a:ln>
            <a:solidFill>
              <a:schemeClr val="bg2">
                <a:lumMod val="75000"/>
              </a:schemeClr>
            </a:solidFill>
          </a:ln>
        </p:spPr>
      </p:pic>
    </p:spTree>
    <p:extLst>
      <p:ext uri="{BB962C8B-B14F-4D97-AF65-F5344CB8AC3E}">
        <p14:creationId xmlns:p14="http://schemas.microsoft.com/office/powerpoint/2010/main" val="3170529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9462" y="0"/>
            <a:ext cx="5469351" cy="2194561"/>
          </a:xfrm>
          <a:solidFill>
            <a:schemeClr val="tx1"/>
          </a:solidFill>
          <a:ln w="57150">
            <a:solidFill>
              <a:schemeClr val="tx1">
                <a:lumMod val="50000"/>
              </a:schemeClr>
            </a:solidFill>
          </a:ln>
        </p:spPr>
        <p:txBody>
          <a:bodyPr>
            <a:normAutofit fontScale="92500" lnSpcReduction="20000"/>
          </a:bodyPr>
          <a:lstStyle/>
          <a:p>
            <a:pPr marL="0" indent="0">
              <a:buNone/>
            </a:pPr>
            <a:r>
              <a:rPr lang="en-US" sz="2400" b="1" dirty="0" smtClean="0">
                <a:solidFill>
                  <a:schemeClr val="accent6">
                    <a:lumMod val="60000"/>
                    <a:lumOff val="40000"/>
                  </a:schemeClr>
                </a:solidFill>
                <a:latin typeface="Comic Sans MS" panose="030F0702030302020204" pitchFamily="66" charset="0"/>
              </a:rPr>
              <a:t>Provision</a:t>
            </a:r>
          </a:p>
          <a:p>
            <a:pPr marL="0" indent="0">
              <a:buNone/>
            </a:pPr>
            <a:r>
              <a:rPr lang="en-US" sz="2400" b="1" dirty="0" smtClean="0">
                <a:solidFill>
                  <a:schemeClr val="accent6">
                    <a:lumMod val="60000"/>
                    <a:lumOff val="40000"/>
                  </a:schemeClr>
                </a:solidFill>
                <a:latin typeface="Comic Sans MS" panose="030F0702030302020204" pitchFamily="66" charset="0"/>
              </a:rPr>
              <a:t>Our </a:t>
            </a:r>
            <a:r>
              <a:rPr lang="en-US" sz="2400" b="1" dirty="0" err="1" smtClean="0">
                <a:solidFill>
                  <a:schemeClr val="accent6">
                    <a:lumMod val="60000"/>
                    <a:lumOff val="40000"/>
                  </a:schemeClr>
                </a:solidFill>
                <a:latin typeface="Comic Sans MS" panose="030F0702030302020204" pitchFamily="66" charset="0"/>
              </a:rPr>
              <a:t>PSHE</a:t>
            </a:r>
            <a:r>
              <a:rPr lang="en-US" sz="2400" b="1" dirty="0" smtClean="0">
                <a:solidFill>
                  <a:schemeClr val="accent6">
                    <a:lumMod val="60000"/>
                    <a:lumOff val="40000"/>
                  </a:schemeClr>
                </a:solidFill>
                <a:latin typeface="Comic Sans MS" panose="030F0702030302020204" pitchFamily="66" charset="0"/>
              </a:rPr>
              <a:t> teaching, learning and assessment cycle is now inline with the foundation subjects, the teaching staff as a team having decided upon our essential opportunities and milestones.</a:t>
            </a:r>
            <a:endParaRPr lang="en-GB" sz="2400" b="1" dirty="0">
              <a:solidFill>
                <a:schemeClr val="accent6">
                  <a:lumMod val="60000"/>
                  <a:lumOff val="40000"/>
                </a:schemeClr>
              </a:solidFill>
              <a:latin typeface="Comic Sans MS" panose="030F0702030302020204" pitchFamily="66"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135890"/>
            <a:ext cx="1152525" cy="109982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229885" y="135890"/>
            <a:ext cx="4991797" cy="4848902"/>
          </a:xfrm>
          <a:prstGeom prst="rect">
            <a:avLst/>
          </a:prstGeom>
          <a:ln w="76200">
            <a:solidFill>
              <a:schemeClr val="tx1">
                <a:lumMod val="50000"/>
              </a:schemeClr>
            </a:solidFill>
          </a:ln>
        </p:spPr>
      </p:pic>
      <p:pic>
        <p:nvPicPr>
          <p:cNvPr id="8" name="Picture 7"/>
          <p:cNvPicPr>
            <a:picLocks noChangeAspect="1"/>
          </p:cNvPicPr>
          <p:nvPr/>
        </p:nvPicPr>
        <p:blipFill>
          <a:blip r:embed="rId4"/>
          <a:stretch>
            <a:fillRect/>
          </a:stretch>
        </p:blipFill>
        <p:spPr>
          <a:xfrm>
            <a:off x="7020404" y="2561625"/>
            <a:ext cx="4839375" cy="4296375"/>
          </a:xfrm>
          <a:prstGeom prst="rect">
            <a:avLst/>
          </a:prstGeom>
          <a:ln w="57150">
            <a:solidFill>
              <a:schemeClr val="tx1">
                <a:lumMod val="50000"/>
              </a:schemeClr>
            </a:solidFill>
          </a:ln>
        </p:spPr>
      </p:pic>
      <p:pic>
        <p:nvPicPr>
          <p:cNvPr id="9" name="Picture 8"/>
          <p:cNvPicPr>
            <a:picLocks noChangeAspect="1"/>
          </p:cNvPicPr>
          <p:nvPr/>
        </p:nvPicPr>
        <p:blipFill>
          <a:blip r:embed="rId5"/>
          <a:stretch>
            <a:fillRect/>
          </a:stretch>
        </p:blipFill>
        <p:spPr>
          <a:xfrm>
            <a:off x="1474680" y="5527676"/>
            <a:ext cx="4896533" cy="828791"/>
          </a:xfrm>
          <a:prstGeom prst="rect">
            <a:avLst/>
          </a:prstGeom>
          <a:ln w="38100">
            <a:solidFill>
              <a:schemeClr val="tx1">
                <a:lumMod val="50000"/>
              </a:schemeClr>
            </a:solidFill>
          </a:ln>
        </p:spPr>
      </p:pic>
      <p:sp>
        <p:nvSpPr>
          <p:cNvPr id="10" name="TextBox 9"/>
          <p:cNvSpPr txBox="1"/>
          <p:nvPr/>
        </p:nvSpPr>
        <p:spPr>
          <a:xfrm>
            <a:off x="580415" y="3745317"/>
            <a:ext cx="10450286" cy="369332"/>
          </a:xfrm>
          <a:prstGeom prst="rect">
            <a:avLst/>
          </a:prstGeom>
          <a:solidFill>
            <a:schemeClr val="tx1"/>
          </a:solidFill>
          <a:ln w="28575">
            <a:solidFill>
              <a:schemeClr val="tx1">
                <a:lumMod val="50000"/>
              </a:schemeClr>
            </a:solidFill>
          </a:ln>
        </p:spPr>
        <p:txBody>
          <a:bodyPr wrap="square" rtlCol="0">
            <a:spAutoFit/>
          </a:bodyPr>
          <a:lstStyle/>
          <a:p>
            <a:r>
              <a:rPr lang="en-GB" b="1" dirty="0" smtClean="0">
                <a:solidFill>
                  <a:schemeClr val="accent6">
                    <a:lumMod val="40000"/>
                    <a:lumOff val="60000"/>
                  </a:schemeClr>
                </a:solidFill>
                <a:latin typeface="Comic Sans MS" panose="030F0702030302020204" pitchFamily="66" charset="0"/>
              </a:rPr>
              <a:t>We then use Remark on the Remarkable Assessment creating the perfect </a:t>
            </a:r>
            <a:r>
              <a:rPr lang="en-GB" b="1" dirty="0" smtClean="0">
                <a:solidFill>
                  <a:schemeClr val="accent6">
                    <a:lumMod val="40000"/>
                    <a:lumOff val="60000"/>
                  </a:schemeClr>
                </a:solidFill>
                <a:latin typeface="Comic Sans MS" panose="030F0702030302020204" pitchFamily="66" charset="0"/>
              </a:rPr>
              <a:t>transition </a:t>
            </a:r>
            <a:r>
              <a:rPr lang="en-GB" b="1" dirty="0" smtClean="0">
                <a:solidFill>
                  <a:schemeClr val="accent6">
                    <a:lumMod val="40000"/>
                    <a:lumOff val="60000"/>
                  </a:schemeClr>
                </a:solidFill>
                <a:latin typeface="Comic Sans MS" panose="030F0702030302020204" pitchFamily="66" charset="0"/>
              </a:rPr>
              <a:t>tool.</a:t>
            </a:r>
            <a:endParaRPr lang="en-GB" b="1" dirty="0">
              <a:solidFill>
                <a:schemeClr val="accent6">
                  <a:lumMod val="40000"/>
                  <a:lumOff val="60000"/>
                </a:schemeClr>
              </a:solidFill>
              <a:latin typeface="Comic Sans MS" panose="030F0702030302020204" pitchFamily="66" charset="0"/>
            </a:endParaRPr>
          </a:p>
        </p:txBody>
      </p:sp>
    </p:spTree>
    <p:extLst>
      <p:ext uri="{BB962C8B-B14F-4D97-AF65-F5344CB8AC3E}">
        <p14:creationId xmlns:p14="http://schemas.microsoft.com/office/powerpoint/2010/main" val="2282640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r="73810"/>
          <a:stretch/>
        </p:blipFill>
        <p:spPr bwMode="auto">
          <a:xfrm>
            <a:off x="10968814" y="244584"/>
            <a:ext cx="1152525" cy="1099820"/>
          </a:xfrm>
          <a:prstGeom prst="rect">
            <a:avLst/>
          </a:prstGeom>
          <a:noFill/>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292326" y="244584"/>
            <a:ext cx="2359433" cy="1507067"/>
          </a:xfrm>
          <a:solidFill>
            <a:schemeClr val="accent6">
              <a:lumMod val="40000"/>
              <a:lumOff val="60000"/>
            </a:schemeClr>
          </a:solidFill>
          <a:ln>
            <a:solidFill>
              <a:schemeClr val="tx1"/>
            </a:solidFill>
          </a:ln>
        </p:spPr>
        <p:txBody>
          <a:bodyPr>
            <a:normAutofit fontScale="90000"/>
          </a:bodyPr>
          <a:lstStyle/>
          <a:p>
            <a:r>
              <a:rPr lang="en-GB" b="1" dirty="0" err="1" smtClean="0">
                <a:latin typeface="Comic Sans MS" panose="030F0702030302020204" pitchFamily="66" charset="0"/>
              </a:rPr>
              <a:t>ImPACT</a:t>
            </a:r>
            <a:r>
              <a:rPr lang="en-GB" b="1" dirty="0" smtClean="0">
                <a:latin typeface="Comic Sans MS" panose="030F0702030302020204" pitchFamily="66" charset="0"/>
              </a:rPr>
              <a:t> &amp; </a:t>
            </a:r>
            <a:r>
              <a:rPr lang="en-GB" b="1" dirty="0" err="1" smtClean="0">
                <a:latin typeface="Comic Sans MS" panose="030F0702030302020204" pitchFamily="66" charset="0"/>
              </a:rPr>
              <a:t>EVidence</a:t>
            </a:r>
            <a:endParaRPr lang="en-GB" b="1"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5135735" y="450158"/>
            <a:ext cx="5510493" cy="6308925"/>
          </a:xfrm>
          <a:prstGeom prst="rect">
            <a:avLst/>
          </a:prstGeom>
        </p:spPr>
      </p:pic>
      <p:sp>
        <p:nvSpPr>
          <p:cNvPr id="7" name="TextBox 6"/>
          <p:cNvSpPr txBox="1"/>
          <p:nvPr/>
        </p:nvSpPr>
        <p:spPr>
          <a:xfrm>
            <a:off x="292327" y="3004457"/>
            <a:ext cx="4362994" cy="1200329"/>
          </a:xfrm>
          <a:prstGeom prst="rect">
            <a:avLst/>
          </a:prstGeom>
          <a:solidFill>
            <a:schemeClr val="accent6">
              <a:lumMod val="40000"/>
              <a:lumOff val="60000"/>
            </a:schemeClr>
          </a:solidFill>
          <a:ln w="76200">
            <a:solidFill>
              <a:schemeClr val="tx1"/>
            </a:solidFill>
          </a:ln>
        </p:spPr>
        <p:txBody>
          <a:bodyPr wrap="square" rtlCol="0">
            <a:spAutoFit/>
          </a:bodyPr>
          <a:lstStyle/>
          <a:p>
            <a:pPr algn="ctr"/>
            <a:r>
              <a:rPr lang="en-GB" sz="2400" b="1" dirty="0" smtClean="0">
                <a:latin typeface="Comic Sans MS" panose="030F0702030302020204" pitchFamily="66" charset="0"/>
              </a:rPr>
              <a:t>Across the </a:t>
            </a:r>
            <a:r>
              <a:rPr lang="en-GB" sz="2400" b="1" dirty="0" smtClean="0">
                <a:latin typeface="Comic Sans MS" panose="030F0702030302020204" pitchFamily="66" charset="0"/>
              </a:rPr>
              <a:t>school, </a:t>
            </a:r>
            <a:r>
              <a:rPr lang="en-GB" sz="2400" b="1" dirty="0" err="1" smtClean="0">
                <a:latin typeface="Comic Sans MS" panose="030F0702030302020204" pitchFamily="66" charset="0"/>
              </a:rPr>
              <a:t>PSHE</a:t>
            </a:r>
            <a:r>
              <a:rPr lang="en-GB" sz="2400" b="1" dirty="0" smtClean="0">
                <a:latin typeface="Comic Sans MS" panose="030F0702030302020204" pitchFamily="66" charset="0"/>
              </a:rPr>
              <a:t> is a valued subject, for staff and children alike…</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4284888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505</TotalTime>
  <Words>539</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Century Gothic</vt:lpstr>
      <vt:lpstr>Comic Sans MS</vt:lpstr>
      <vt:lpstr>Ebrima</vt:lpstr>
      <vt:lpstr>Times New Roman</vt:lpstr>
      <vt:lpstr>Wingdings 3</vt:lpstr>
      <vt:lpstr>Slice</vt:lpstr>
      <vt:lpstr>Subject Leader Impact Report PSHE (Learn for Life) 2022-2023</vt:lpstr>
      <vt:lpstr>Intent </vt:lpstr>
      <vt:lpstr>Implementation  PSHE (Learn for LIFe) is taught across both key stages and is timetabled weekly. It builds on the PSED teaching and learning in EY/FS2.    The vast majority of lessons start with a circle time which may link to the lesson content or can be used as a vehicle to resolve issues that the children face at school and beyond as they arise.  During circle times children focus on Jenny Mosley’s 5 skills:   </vt:lpstr>
      <vt:lpstr>Implementation Most lessons are based on the Wiltshire Learn4Life Scheme:</vt:lpstr>
      <vt:lpstr>Adapted L4L planning</vt:lpstr>
      <vt:lpstr>Our provision is built around 6 themes, one for each term and repeating each year, enabling us to revisit and extend the children’s learning.</vt:lpstr>
      <vt:lpstr>PowerPoint Presentation</vt:lpstr>
      <vt:lpstr>PowerPoint Presentation</vt:lpstr>
      <vt:lpstr>ImPACT &amp; EVidence</vt:lpstr>
      <vt:lpstr>PowerPoint Presentation</vt:lpstr>
      <vt:lpstr>PowerPoint Presentation</vt:lpstr>
      <vt:lpstr>Evidence: Children’s voice </vt:lpstr>
      <vt:lpstr>PowerPoint Presentation</vt:lpstr>
      <vt:lpstr>Final Reflection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Sarah Harris</cp:lastModifiedBy>
  <cp:revision>35</cp:revision>
  <dcterms:created xsi:type="dcterms:W3CDTF">2023-06-15T10:49:09Z</dcterms:created>
  <dcterms:modified xsi:type="dcterms:W3CDTF">2023-07-13T12:25:50Z</dcterms:modified>
</cp:coreProperties>
</file>