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7" r:id="rId4"/>
    <p:sldId id="268" r:id="rId5"/>
    <p:sldId id="269" r:id="rId6"/>
    <p:sldId id="262" r:id="rId7"/>
    <p:sldId id="266" r:id="rId8"/>
    <p:sldId id="257" r:id="rId9"/>
    <p:sldId id="260" r:id="rId10"/>
    <p:sldId id="272" r:id="rId11"/>
    <p:sldId id="270" r:id="rId12"/>
    <p:sldId id="271" r:id="rId13"/>
    <p:sldId id="263" r:id="rId14"/>
    <p:sldId id="264"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20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9541C7B-1F95-4214-BC25-12610779DE89}" type="datetimeFigureOut">
              <a:rPr lang="en-GB" smtClean="0"/>
              <a:t>09/10/2023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156573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64047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3024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24520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265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383207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06100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77880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1251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55960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541C7B-1F95-4214-BC25-12610779DE89}"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355404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541C7B-1F95-4214-BC25-12610779DE89}" type="datetimeFigureOut">
              <a:rPr lang="en-GB" smtClean="0"/>
              <a:t>09/10/2023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08652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541C7B-1F95-4214-BC25-12610779DE89}" type="datetimeFigureOut">
              <a:rPr lang="en-GB" smtClean="0"/>
              <a:t>09/10/2023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91566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41C7B-1F95-4214-BC25-12610779DE89}" type="datetimeFigureOut">
              <a:rPr lang="en-GB" smtClean="0"/>
              <a:t>09/10/2023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96523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541C7B-1F95-4214-BC25-12610779DE89}"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42918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541C7B-1F95-4214-BC25-12610779DE89}"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414673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9541C7B-1F95-4214-BC25-12610779DE89}" type="datetimeFigureOut">
              <a:rPr lang="en-GB" smtClean="0"/>
              <a:t>09/10/2023</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3CB4EC1-AB5C-473B-B5FC-056A721190F1}" type="slidenum">
              <a:rPr lang="en-GB" smtClean="0"/>
              <a:t>‹#›</a:t>
            </a:fld>
            <a:endParaRPr lang="en-GB"/>
          </a:p>
        </p:txBody>
      </p:sp>
    </p:spTree>
    <p:extLst>
      <p:ext uri="{BB962C8B-B14F-4D97-AF65-F5344CB8AC3E}">
        <p14:creationId xmlns:p14="http://schemas.microsoft.com/office/powerpoint/2010/main" val="970784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emf"/><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8887" y="1436525"/>
            <a:ext cx="8001000" cy="3046446"/>
          </a:xfrm>
        </p:spPr>
        <p:txBody>
          <a:bodyPr>
            <a:normAutofit/>
          </a:bodyPr>
          <a:lstStyle/>
          <a:p>
            <a:pPr algn="ct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Subject Leader Impact Report</a:t>
            </a:r>
            <a:b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i="1" dirty="0" smtClean="0">
                <a:solidFill>
                  <a:schemeClr val="bg1"/>
                </a:solidFill>
                <a:latin typeface="Ebrima" panose="02000000000000000000" pitchFamily="2" charset="0"/>
                <a:ea typeface="Ebrima" panose="02000000000000000000" pitchFamily="2" charset="0"/>
                <a:cs typeface="Ebrima" panose="02000000000000000000" pitchFamily="2" charset="0"/>
              </a:rPr>
              <a:t>Physical Education</a:t>
            </a: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
            </a:r>
            <a:b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2022-2023</a:t>
            </a:r>
            <a:endParaRPr lang="en-GB" sz="4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3" name="Subtitle 2"/>
          <p:cNvSpPr>
            <a:spLocks noGrp="1"/>
          </p:cNvSpPr>
          <p:nvPr>
            <p:ph type="subTitle" idx="1"/>
          </p:nvPr>
        </p:nvSpPr>
        <p:spPr>
          <a:xfrm>
            <a:off x="1640632" y="5357152"/>
            <a:ext cx="8537511" cy="1947333"/>
          </a:xfrm>
        </p:spPr>
        <p:txBody>
          <a:bodyPr>
            <a:normAutofit/>
          </a:bodyPr>
          <a:lstStyle/>
          <a:p>
            <a:pPr algn="ct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T</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ogether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E</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veryone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A</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chieves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M</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ore</a:t>
            </a:r>
            <a:endParaRPr lang="en-GB" sz="4000" dirty="0">
              <a:solidFill>
                <a:schemeClr val="bg2">
                  <a:lumMod val="2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6" name="Rounded Rectangle 3"/>
          <p:cNvSpPr>
            <a:spLocks/>
          </p:cNvSpPr>
          <p:nvPr/>
        </p:nvSpPr>
        <p:spPr>
          <a:xfrm>
            <a:off x="3331029" y="427297"/>
            <a:ext cx="5131836" cy="13335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D1503"/>
          </a:solidFill>
          <a:ln>
            <a:noFill/>
            <a:prstDash val="solid"/>
          </a:ln>
        </p:spPr>
        <p:txBody>
          <a:bodyPr vert="horz" wrap="square" lIns="91440" tIns="45720" rIns="91440" bIns="45720" anchor="ctr" anchorCtr="0" compatLnSpc="1">
            <a:noAutofit/>
          </a:bodyPr>
          <a:lstStyle/>
          <a:p>
            <a:pPr algn="ctr">
              <a:lnSpc>
                <a:spcPct val="115000"/>
              </a:lnSpc>
              <a:spcAft>
                <a:spcPts val="1000"/>
              </a:spcAft>
            </a:pPr>
            <a:endParaRPr lang="en-GB" sz="1100">
              <a:no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885324" y="544137"/>
            <a:ext cx="4048125" cy="1099820"/>
          </a:xfrm>
          <a:prstGeom prst="rect">
            <a:avLst/>
          </a:prstGeom>
          <a:noFill/>
          <a:ln>
            <a:noFill/>
          </a:ln>
        </p:spPr>
      </p:pic>
    </p:spTree>
    <p:extLst>
      <p:ext uri="{BB962C8B-B14F-4D97-AF65-F5344CB8AC3E}">
        <p14:creationId xmlns:p14="http://schemas.microsoft.com/office/powerpoint/2010/main" val="202830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642" y="91314"/>
            <a:ext cx="2624253" cy="931026"/>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Evidence</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pic>
        <p:nvPicPr>
          <p:cNvPr id="5" name="Content Placeholder 4"/>
          <p:cNvPicPr>
            <a:picLocks noGrp="1"/>
          </p:cNvPicPr>
          <p:nvPr>
            <p:ph idx="1"/>
          </p:nvPr>
        </p:nvPicPr>
        <p:blipFill rotWithShape="1">
          <a:blip r:embed="rId3"/>
          <a:srcRect l="28801" t="62285" r="15639" b="30646"/>
          <a:stretch/>
        </p:blipFill>
        <p:spPr bwMode="auto">
          <a:xfrm>
            <a:off x="883718" y="930315"/>
            <a:ext cx="8534400" cy="610789"/>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883718" y="556827"/>
            <a:ext cx="778827" cy="369332"/>
          </a:xfrm>
          <a:prstGeom prst="rect">
            <a:avLst/>
          </a:prstGeom>
          <a:noFill/>
        </p:spPr>
        <p:txBody>
          <a:bodyPr wrap="square" rtlCol="0">
            <a:spAutoFit/>
          </a:bodyPr>
          <a:lstStyle/>
          <a:p>
            <a:r>
              <a:rPr lang="en-US" dirty="0" err="1" smtClean="0">
                <a:solidFill>
                  <a:schemeClr val="bg1"/>
                </a:solidFill>
              </a:rPr>
              <a:t>Yr</a:t>
            </a:r>
            <a:r>
              <a:rPr lang="en-US" dirty="0" smtClean="0">
                <a:solidFill>
                  <a:schemeClr val="bg1"/>
                </a:solidFill>
              </a:rPr>
              <a:t> 1</a:t>
            </a:r>
            <a:endParaRPr lang="en-GB" dirty="0">
              <a:solidFill>
                <a:schemeClr val="bg1"/>
              </a:solidFill>
            </a:endParaRPr>
          </a:p>
        </p:txBody>
      </p:sp>
      <p:sp>
        <p:nvSpPr>
          <p:cNvPr id="9" name="TextBox 8"/>
          <p:cNvSpPr txBox="1"/>
          <p:nvPr/>
        </p:nvSpPr>
        <p:spPr>
          <a:xfrm>
            <a:off x="6758247" y="556827"/>
            <a:ext cx="2659871" cy="369332"/>
          </a:xfrm>
          <a:prstGeom prst="rect">
            <a:avLst/>
          </a:prstGeom>
          <a:noFill/>
        </p:spPr>
        <p:txBody>
          <a:bodyPr wrap="square" rtlCol="0">
            <a:spAutoFit/>
          </a:bodyPr>
          <a:lstStyle/>
          <a:p>
            <a:r>
              <a:rPr lang="en-US" dirty="0" smtClean="0"/>
              <a:t>   </a:t>
            </a:r>
            <a:r>
              <a:rPr lang="en-US" dirty="0" smtClean="0">
                <a:solidFill>
                  <a:schemeClr val="bg1"/>
                </a:solidFill>
              </a:rPr>
              <a:t>WTS      EXP      GDS  </a:t>
            </a:r>
            <a:endParaRPr lang="en-GB" dirty="0">
              <a:solidFill>
                <a:schemeClr val="bg1"/>
              </a:solidFill>
            </a:endParaRPr>
          </a:p>
        </p:txBody>
      </p:sp>
      <p:pic>
        <p:nvPicPr>
          <p:cNvPr id="10" name="Picture 9"/>
          <p:cNvPicPr/>
          <p:nvPr/>
        </p:nvPicPr>
        <p:blipFill rotWithShape="1">
          <a:blip r:embed="rId4"/>
          <a:srcRect l="29015" t="48720" r="15855" b="44020"/>
          <a:stretch/>
        </p:blipFill>
        <p:spPr bwMode="auto">
          <a:xfrm>
            <a:off x="883718" y="1856348"/>
            <a:ext cx="8534400" cy="65199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883718" y="1514060"/>
            <a:ext cx="648393" cy="369332"/>
          </a:xfrm>
          <a:prstGeom prst="rect">
            <a:avLst/>
          </a:prstGeom>
          <a:noFill/>
        </p:spPr>
        <p:txBody>
          <a:bodyPr wrap="square" rtlCol="0">
            <a:spAutoFit/>
          </a:bodyPr>
          <a:lstStyle/>
          <a:p>
            <a:r>
              <a:rPr lang="en-US" dirty="0" err="1" smtClean="0">
                <a:solidFill>
                  <a:schemeClr val="bg1"/>
                </a:solidFill>
              </a:rPr>
              <a:t>Yr</a:t>
            </a:r>
            <a:r>
              <a:rPr lang="en-US" dirty="0" smtClean="0">
                <a:solidFill>
                  <a:schemeClr val="bg1"/>
                </a:solidFill>
              </a:rPr>
              <a:t> 2</a:t>
            </a:r>
            <a:endParaRPr lang="en-GB" dirty="0">
              <a:solidFill>
                <a:schemeClr val="bg1"/>
              </a:solidFill>
            </a:endParaRPr>
          </a:p>
        </p:txBody>
      </p:sp>
      <p:pic>
        <p:nvPicPr>
          <p:cNvPr id="12" name="Picture 11"/>
          <p:cNvPicPr/>
          <p:nvPr/>
        </p:nvPicPr>
        <p:blipFill rotWithShape="1">
          <a:blip r:embed="rId5"/>
          <a:srcRect l="28801" t="46618" r="15532" b="42109"/>
          <a:stretch/>
        </p:blipFill>
        <p:spPr bwMode="auto">
          <a:xfrm>
            <a:off x="883718" y="2850626"/>
            <a:ext cx="8534400" cy="679473"/>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883718" y="2522080"/>
            <a:ext cx="720638" cy="369332"/>
          </a:xfrm>
          <a:prstGeom prst="rect">
            <a:avLst/>
          </a:prstGeom>
          <a:noFill/>
        </p:spPr>
        <p:txBody>
          <a:bodyPr wrap="square" rtlCol="0">
            <a:spAutoFit/>
          </a:bodyPr>
          <a:lstStyle/>
          <a:p>
            <a:r>
              <a:rPr lang="en-US" dirty="0" err="1" smtClean="0">
                <a:solidFill>
                  <a:schemeClr val="bg1"/>
                </a:solidFill>
              </a:rPr>
              <a:t>Yr</a:t>
            </a:r>
            <a:r>
              <a:rPr lang="en-US" dirty="0" smtClean="0">
                <a:solidFill>
                  <a:schemeClr val="bg1"/>
                </a:solidFill>
              </a:rPr>
              <a:t> 3</a:t>
            </a:r>
            <a:endParaRPr lang="en-GB" dirty="0">
              <a:solidFill>
                <a:schemeClr val="bg1"/>
              </a:solidFill>
            </a:endParaRPr>
          </a:p>
        </p:txBody>
      </p:sp>
      <p:pic>
        <p:nvPicPr>
          <p:cNvPr id="14" name="Picture 13"/>
          <p:cNvPicPr/>
          <p:nvPr/>
        </p:nvPicPr>
        <p:blipFill rotWithShape="1">
          <a:blip r:embed="rId6"/>
          <a:srcRect l="28586" t="25220" r="15640" b="63125"/>
          <a:stretch/>
        </p:blipFill>
        <p:spPr bwMode="auto">
          <a:xfrm>
            <a:off x="883718" y="3789293"/>
            <a:ext cx="8534400" cy="674642"/>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883718" y="3530099"/>
            <a:ext cx="778827" cy="369332"/>
          </a:xfrm>
          <a:prstGeom prst="rect">
            <a:avLst/>
          </a:prstGeom>
          <a:noFill/>
        </p:spPr>
        <p:txBody>
          <a:bodyPr wrap="square" rtlCol="0">
            <a:spAutoFit/>
          </a:bodyPr>
          <a:lstStyle/>
          <a:p>
            <a:r>
              <a:rPr lang="en-US" dirty="0" err="1" smtClean="0">
                <a:solidFill>
                  <a:schemeClr val="bg1"/>
                </a:solidFill>
              </a:rPr>
              <a:t>Yr</a:t>
            </a:r>
            <a:r>
              <a:rPr lang="en-US" dirty="0" smtClean="0">
                <a:solidFill>
                  <a:schemeClr val="bg1"/>
                </a:solidFill>
              </a:rPr>
              <a:t> 4</a:t>
            </a:r>
            <a:endParaRPr lang="en-GB" dirty="0">
              <a:solidFill>
                <a:schemeClr val="bg1"/>
              </a:solidFill>
            </a:endParaRPr>
          </a:p>
        </p:txBody>
      </p:sp>
      <p:pic>
        <p:nvPicPr>
          <p:cNvPr id="16" name="Picture 15"/>
          <p:cNvPicPr/>
          <p:nvPr/>
        </p:nvPicPr>
        <p:blipFill rotWithShape="1">
          <a:blip r:embed="rId7"/>
          <a:srcRect l="28800" t="54452" r="16070" b="37524"/>
          <a:stretch/>
        </p:blipFill>
        <p:spPr bwMode="auto">
          <a:xfrm>
            <a:off x="883718" y="4810489"/>
            <a:ext cx="8534400" cy="742338"/>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883718" y="4463935"/>
            <a:ext cx="778827" cy="369332"/>
          </a:xfrm>
          <a:prstGeom prst="rect">
            <a:avLst/>
          </a:prstGeom>
          <a:noFill/>
        </p:spPr>
        <p:txBody>
          <a:bodyPr wrap="square" rtlCol="0">
            <a:spAutoFit/>
          </a:bodyPr>
          <a:lstStyle/>
          <a:p>
            <a:r>
              <a:rPr lang="en-US" dirty="0" err="1" smtClean="0">
                <a:solidFill>
                  <a:schemeClr val="bg1"/>
                </a:solidFill>
              </a:rPr>
              <a:t>Yr</a:t>
            </a:r>
            <a:r>
              <a:rPr lang="en-US" dirty="0" smtClean="0">
                <a:solidFill>
                  <a:schemeClr val="bg1"/>
                </a:solidFill>
              </a:rPr>
              <a:t> 5</a:t>
            </a:r>
            <a:endParaRPr lang="en-GB" dirty="0">
              <a:solidFill>
                <a:schemeClr val="bg1"/>
              </a:solidFill>
            </a:endParaRPr>
          </a:p>
        </p:txBody>
      </p:sp>
      <p:sp>
        <p:nvSpPr>
          <p:cNvPr id="18" name="TextBox 17"/>
          <p:cNvSpPr txBox="1"/>
          <p:nvPr/>
        </p:nvSpPr>
        <p:spPr>
          <a:xfrm>
            <a:off x="883718" y="5552827"/>
            <a:ext cx="720638" cy="382385"/>
          </a:xfrm>
          <a:prstGeom prst="rect">
            <a:avLst/>
          </a:prstGeom>
          <a:noFill/>
        </p:spPr>
        <p:txBody>
          <a:bodyPr wrap="square" rtlCol="0">
            <a:spAutoFit/>
          </a:bodyPr>
          <a:lstStyle/>
          <a:p>
            <a:r>
              <a:rPr lang="en-US" dirty="0" err="1" smtClean="0">
                <a:solidFill>
                  <a:schemeClr val="bg1"/>
                </a:solidFill>
              </a:rPr>
              <a:t>Yr</a:t>
            </a:r>
            <a:r>
              <a:rPr lang="en-US" dirty="0" smtClean="0">
                <a:solidFill>
                  <a:schemeClr val="bg1"/>
                </a:solidFill>
              </a:rPr>
              <a:t> 6</a:t>
            </a:r>
            <a:endParaRPr lang="en-GB" dirty="0">
              <a:solidFill>
                <a:schemeClr val="bg1"/>
              </a:solidFill>
            </a:endParaRPr>
          </a:p>
        </p:txBody>
      </p:sp>
      <p:pic>
        <p:nvPicPr>
          <p:cNvPr id="19" name="Picture 18"/>
          <p:cNvPicPr/>
          <p:nvPr/>
        </p:nvPicPr>
        <p:blipFill rotWithShape="1">
          <a:blip r:embed="rId8"/>
          <a:srcRect l="28801" t="69735" r="15747" b="22813"/>
          <a:stretch/>
        </p:blipFill>
        <p:spPr bwMode="auto">
          <a:xfrm>
            <a:off x="883718" y="5944880"/>
            <a:ext cx="8534400" cy="597236"/>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9659389" y="1883392"/>
            <a:ext cx="2433958" cy="1754326"/>
          </a:xfrm>
          <a:prstGeom prst="rect">
            <a:avLst/>
          </a:prstGeom>
          <a:noFill/>
        </p:spPr>
        <p:txBody>
          <a:bodyPr wrap="square" rtlCol="0">
            <a:spAutoFit/>
          </a:bodyPr>
          <a:lstStyle/>
          <a:p>
            <a:r>
              <a:rPr lang="en-US" dirty="0" smtClean="0">
                <a:solidFill>
                  <a:schemeClr val="bg1"/>
                </a:solidFill>
              </a:rPr>
              <a:t>From this data, it is clear that the children build on their skills and develop as they go through the school</a:t>
            </a:r>
            <a:r>
              <a:rPr lang="en-US" dirty="0" smtClean="0"/>
              <a:t>.</a:t>
            </a:r>
            <a:endParaRPr lang="en-GB" dirty="0"/>
          </a:p>
        </p:txBody>
      </p:sp>
    </p:spTree>
    <p:extLst>
      <p:ext uri="{BB962C8B-B14F-4D97-AF65-F5344CB8AC3E}">
        <p14:creationId xmlns:p14="http://schemas.microsoft.com/office/powerpoint/2010/main" val="3700263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8" y="4366260"/>
            <a:ext cx="8905874" cy="1628139"/>
          </a:xfrm>
        </p:spPr>
        <p:txBody>
          <a:bodyPr>
            <a:normAutofit fontScale="90000"/>
          </a:bodyPr>
          <a:lstStyle/>
          <a:p>
            <a:r>
              <a:rPr lang="en-GB" sz="2700" b="1" dirty="0" smtClean="0">
                <a:solidFill>
                  <a:schemeClr val="bg1"/>
                </a:solidFill>
                <a:latin typeface="Ebrima" panose="02000000000000000000" pitchFamily="2" charset="0"/>
                <a:ea typeface="Ebrima" panose="02000000000000000000" pitchFamily="2" charset="0"/>
                <a:cs typeface="Ebrima" panose="02000000000000000000" pitchFamily="2" charset="0"/>
              </a:rPr>
              <a:t>Provision</a:t>
            </a:r>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
            </a:r>
            <a:b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sports day </a:t>
            </a:r>
            <a:b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2023</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738" y="194310"/>
            <a:ext cx="4819650" cy="36147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7597" y="194310"/>
            <a:ext cx="4962029" cy="372152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9415"/>
          <a:stretch/>
        </p:blipFill>
        <p:spPr>
          <a:xfrm rot="5400000">
            <a:off x="3436973" y="3119410"/>
            <a:ext cx="3823548" cy="355854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00113" y="3538733"/>
            <a:ext cx="3641511" cy="271989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995299" y="368828"/>
            <a:ext cx="3051808" cy="2279437"/>
          </a:xfrm>
          <a:prstGeom prst="rect">
            <a:avLst/>
          </a:prstGeom>
        </p:spPr>
      </p:pic>
      <p:pic>
        <p:nvPicPr>
          <p:cNvPr id="11" name="Picture 10"/>
          <p:cNvPicPr>
            <a:picLocks noChangeAspect="1"/>
          </p:cNvPicPr>
          <p:nvPr/>
        </p:nvPicPr>
        <p:blipFill>
          <a:blip r:embed="rId7"/>
          <a:stretch>
            <a:fillRect/>
          </a:stretch>
        </p:blipFill>
        <p:spPr>
          <a:xfrm>
            <a:off x="10777678" y="5442663"/>
            <a:ext cx="1152244" cy="1103472"/>
          </a:xfrm>
          <a:prstGeom prst="rect">
            <a:avLst/>
          </a:prstGeom>
        </p:spPr>
      </p:pic>
    </p:spTree>
    <p:extLst>
      <p:ext uri="{BB962C8B-B14F-4D97-AF65-F5344CB8AC3E}">
        <p14:creationId xmlns:p14="http://schemas.microsoft.com/office/powerpoint/2010/main" val="452601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IMPACT of sports day</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3"/>
          <p:cNvPicPr>
            <a:picLocks noChangeAspect="1"/>
          </p:cNvPicPr>
          <p:nvPr/>
        </p:nvPicPr>
        <p:blipFill>
          <a:blip r:embed="rId2"/>
          <a:stretch>
            <a:fillRect/>
          </a:stretch>
        </p:blipFill>
        <p:spPr>
          <a:xfrm>
            <a:off x="10811968" y="5597604"/>
            <a:ext cx="1152244" cy="1103472"/>
          </a:xfrm>
          <a:prstGeom prst="rect">
            <a:avLst/>
          </a:prstGeom>
        </p:spPr>
      </p:pic>
      <p:sp>
        <p:nvSpPr>
          <p:cNvPr id="3" name="TextBox 2"/>
          <p:cNvSpPr txBox="1"/>
          <p:nvPr/>
        </p:nvSpPr>
        <p:spPr>
          <a:xfrm>
            <a:off x="532015" y="598516"/>
            <a:ext cx="9709265"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All children took part in non-competitive activities to develop throwing, dribbling, team work and bat and ball skills.</a:t>
            </a:r>
          </a:p>
          <a:p>
            <a:pPr marL="285750" indent="-285750">
              <a:buFont typeface="Arial" panose="020B0604020202020204" pitchFamily="34" charset="0"/>
              <a:buChar char="•"/>
            </a:pPr>
            <a:r>
              <a:rPr lang="en-US" dirty="0" smtClean="0">
                <a:solidFill>
                  <a:schemeClr val="bg1"/>
                </a:solidFill>
              </a:rPr>
              <a:t>Children chose to compete in a range of competitive races.</a:t>
            </a:r>
          </a:p>
          <a:p>
            <a:pPr marL="285750" indent="-285750">
              <a:buFont typeface="Arial" panose="020B0604020202020204" pitchFamily="34" charset="0"/>
              <a:buChar char="•"/>
            </a:pPr>
            <a:r>
              <a:rPr lang="en-US" dirty="0" smtClean="0">
                <a:solidFill>
                  <a:schemeClr val="bg1"/>
                </a:solidFill>
              </a:rPr>
              <a:t>Parents and carers are always invited to join us for sports day, this helps the children to develop their performance elements of sport and brings the whole school community together</a:t>
            </a:r>
          </a:p>
          <a:p>
            <a:pPr marL="285750" indent="-285750">
              <a:buFont typeface="Arial" panose="020B0604020202020204" pitchFamily="34" charset="0"/>
              <a:buChar char="•"/>
            </a:pPr>
            <a:r>
              <a:rPr lang="en-US" dirty="0" smtClean="0">
                <a:solidFill>
                  <a:schemeClr val="bg1"/>
                </a:solidFill>
              </a:rPr>
              <a:t>Sports leaders from The </a:t>
            </a:r>
            <a:r>
              <a:rPr lang="en-US" dirty="0">
                <a:solidFill>
                  <a:schemeClr val="bg1"/>
                </a:solidFill>
              </a:rPr>
              <a:t>C</a:t>
            </a:r>
            <a:r>
              <a:rPr lang="en-US" dirty="0" smtClean="0">
                <a:solidFill>
                  <a:schemeClr val="bg1"/>
                </a:solidFill>
              </a:rPr>
              <a:t>orsham School join us and are aspirational for the children providing excellent role models for them.</a:t>
            </a:r>
          </a:p>
          <a:p>
            <a:pPr marL="285750" indent="-285750">
              <a:buFont typeface="Arial" panose="020B0604020202020204" pitchFamily="34" charset="0"/>
              <a:buChar char="•"/>
            </a:pPr>
            <a:r>
              <a:rPr lang="en-US" dirty="0" smtClean="0">
                <a:solidFill>
                  <a:schemeClr val="bg1"/>
                </a:solidFill>
              </a:rPr>
              <a:t>Children compete and are awarded points towards their team and with children from across the age ranges represented in each team, the children have to work together and encourage each other, with the older children often supporting the younger ones.</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1973823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05" y="5434983"/>
            <a:ext cx="3372399" cy="1507067"/>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Children’s voice</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4" name="Oval Callout 3"/>
          <p:cNvSpPr/>
          <p:nvPr/>
        </p:nvSpPr>
        <p:spPr>
          <a:xfrm>
            <a:off x="9218612" y="2102274"/>
            <a:ext cx="2772207" cy="1448830"/>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stretch>
            <a:fillRect/>
          </a:stretch>
        </p:blipFill>
        <p:spPr>
          <a:xfrm>
            <a:off x="3485044" y="274320"/>
            <a:ext cx="2296066" cy="1510267"/>
          </a:xfrm>
          <a:prstGeom prst="rect">
            <a:avLst/>
          </a:prstGeom>
        </p:spPr>
      </p:pic>
      <p:pic>
        <p:nvPicPr>
          <p:cNvPr id="6" name="Picture 5"/>
          <p:cNvPicPr>
            <a:picLocks noChangeAspect="1"/>
          </p:cNvPicPr>
          <p:nvPr/>
        </p:nvPicPr>
        <p:blipFill>
          <a:blip r:embed="rId3"/>
          <a:stretch>
            <a:fillRect/>
          </a:stretch>
        </p:blipFill>
        <p:spPr>
          <a:xfrm>
            <a:off x="7715772" y="287437"/>
            <a:ext cx="2596098" cy="1707617"/>
          </a:xfrm>
          <a:prstGeom prst="rect">
            <a:avLst/>
          </a:prstGeom>
        </p:spPr>
      </p:pic>
      <p:pic>
        <p:nvPicPr>
          <p:cNvPr id="10" name="Picture 9"/>
          <p:cNvPicPr>
            <a:picLocks noChangeAspect="1"/>
          </p:cNvPicPr>
          <p:nvPr/>
        </p:nvPicPr>
        <p:blipFill>
          <a:blip r:embed="rId3"/>
          <a:stretch>
            <a:fillRect/>
          </a:stretch>
        </p:blipFill>
        <p:spPr>
          <a:xfrm>
            <a:off x="3315133" y="2252881"/>
            <a:ext cx="2327563" cy="1530984"/>
          </a:xfrm>
          <a:prstGeom prst="rect">
            <a:avLst/>
          </a:prstGeom>
        </p:spPr>
      </p:pic>
      <p:sp>
        <p:nvSpPr>
          <p:cNvPr id="11" name="Oval Callout 10"/>
          <p:cNvSpPr/>
          <p:nvPr/>
        </p:nvSpPr>
        <p:spPr>
          <a:xfrm>
            <a:off x="214993" y="2545267"/>
            <a:ext cx="2637146" cy="1223188"/>
          </a:xfrm>
          <a:prstGeom prst="wedgeEllipseCallout">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6138806" y="2537284"/>
            <a:ext cx="3122227" cy="2053685"/>
          </a:xfrm>
          <a:prstGeom prst="rect">
            <a:avLst/>
          </a:prstGeom>
        </p:spPr>
      </p:pic>
      <p:sp>
        <p:nvSpPr>
          <p:cNvPr id="3" name="TextBox 2"/>
          <p:cNvSpPr txBox="1"/>
          <p:nvPr/>
        </p:nvSpPr>
        <p:spPr>
          <a:xfrm>
            <a:off x="467371" y="2756598"/>
            <a:ext cx="2435629" cy="830997"/>
          </a:xfrm>
          <a:prstGeom prst="rect">
            <a:avLst/>
          </a:prstGeom>
          <a:noFill/>
        </p:spPr>
        <p:txBody>
          <a:bodyPr wrap="square" rtlCol="0">
            <a:spAutoFit/>
          </a:bodyPr>
          <a:lstStyle/>
          <a:p>
            <a:r>
              <a:rPr lang="en-US" sz="1600" dirty="0" smtClean="0"/>
              <a:t>I</a:t>
            </a:r>
            <a:r>
              <a:rPr lang="en-US" sz="1600" dirty="0" smtClean="0">
                <a:solidFill>
                  <a:schemeClr val="bg1"/>
                </a:solidFill>
              </a:rPr>
              <a:t>I like PE because it’s </a:t>
            </a:r>
          </a:p>
          <a:p>
            <a:r>
              <a:rPr lang="en-US" sz="1600" dirty="0" smtClean="0">
                <a:solidFill>
                  <a:schemeClr val="bg1"/>
                </a:solidFill>
              </a:rPr>
              <a:t>A lot of fun. </a:t>
            </a:r>
          </a:p>
          <a:p>
            <a:r>
              <a:rPr lang="en-US" sz="1600" dirty="0" smtClean="0">
                <a:solidFill>
                  <a:schemeClr val="bg1">
                    <a:lumMod val="50000"/>
                    <a:lumOff val="50000"/>
                  </a:schemeClr>
                </a:solidFill>
              </a:rPr>
              <a:t>Year 1</a:t>
            </a:r>
            <a:endParaRPr lang="en-GB" sz="1600" dirty="0">
              <a:solidFill>
                <a:schemeClr val="bg1">
                  <a:lumMod val="50000"/>
                  <a:lumOff val="50000"/>
                </a:schemeClr>
              </a:solidFill>
            </a:endParaRPr>
          </a:p>
        </p:txBody>
      </p:sp>
      <p:sp>
        <p:nvSpPr>
          <p:cNvPr id="7" name="TextBox 6"/>
          <p:cNvSpPr txBox="1"/>
          <p:nvPr/>
        </p:nvSpPr>
        <p:spPr>
          <a:xfrm>
            <a:off x="3699165" y="494247"/>
            <a:ext cx="2277687" cy="923330"/>
          </a:xfrm>
          <a:prstGeom prst="rect">
            <a:avLst/>
          </a:prstGeom>
          <a:noFill/>
        </p:spPr>
        <p:txBody>
          <a:bodyPr wrap="square" rtlCol="0">
            <a:spAutoFit/>
          </a:bodyPr>
          <a:lstStyle/>
          <a:p>
            <a:r>
              <a:rPr lang="en-US" dirty="0" smtClean="0">
                <a:solidFill>
                  <a:schemeClr val="bg1"/>
                </a:solidFill>
              </a:rPr>
              <a:t>We get to play different games.</a:t>
            </a:r>
          </a:p>
          <a:p>
            <a:r>
              <a:rPr lang="en-US" dirty="0" smtClean="0">
                <a:solidFill>
                  <a:schemeClr val="bg1">
                    <a:lumMod val="50000"/>
                    <a:lumOff val="50000"/>
                  </a:schemeClr>
                </a:solidFill>
              </a:rPr>
              <a:t>Year 1</a:t>
            </a:r>
            <a:endParaRPr lang="en-GB" dirty="0">
              <a:solidFill>
                <a:schemeClr val="bg1">
                  <a:lumMod val="50000"/>
                  <a:lumOff val="50000"/>
                </a:schemeClr>
              </a:solidFill>
            </a:endParaRPr>
          </a:p>
        </p:txBody>
      </p:sp>
      <p:pic>
        <p:nvPicPr>
          <p:cNvPr id="13" name="Picture 12"/>
          <p:cNvPicPr>
            <a:picLocks noChangeAspect="1"/>
          </p:cNvPicPr>
          <p:nvPr/>
        </p:nvPicPr>
        <p:blipFill>
          <a:blip r:embed="rId3"/>
          <a:stretch>
            <a:fillRect/>
          </a:stretch>
        </p:blipFill>
        <p:spPr>
          <a:xfrm>
            <a:off x="612001" y="310912"/>
            <a:ext cx="2560408" cy="1684141"/>
          </a:xfrm>
          <a:prstGeom prst="rect">
            <a:avLst/>
          </a:prstGeom>
        </p:spPr>
      </p:pic>
      <p:sp>
        <p:nvSpPr>
          <p:cNvPr id="14" name="TextBox 13"/>
          <p:cNvSpPr txBox="1"/>
          <p:nvPr/>
        </p:nvSpPr>
        <p:spPr>
          <a:xfrm>
            <a:off x="8297098" y="394656"/>
            <a:ext cx="1644739" cy="1323439"/>
          </a:xfrm>
          <a:prstGeom prst="rect">
            <a:avLst/>
          </a:prstGeom>
          <a:noFill/>
        </p:spPr>
        <p:txBody>
          <a:bodyPr wrap="square" rtlCol="0">
            <a:spAutoFit/>
          </a:bodyPr>
          <a:lstStyle/>
          <a:p>
            <a:r>
              <a:rPr lang="en-US" sz="1600" dirty="0" smtClean="0">
                <a:solidFill>
                  <a:schemeClr val="bg1"/>
                </a:solidFill>
              </a:rPr>
              <a:t>I like that we get to play dodgeball with </a:t>
            </a:r>
            <a:r>
              <a:rPr lang="en-US" sz="1600" dirty="0" err="1" smtClean="0">
                <a:solidFill>
                  <a:schemeClr val="bg1"/>
                </a:solidFill>
              </a:rPr>
              <a:t>Mr</a:t>
            </a:r>
            <a:r>
              <a:rPr lang="en-US" sz="1600" dirty="0" smtClean="0">
                <a:solidFill>
                  <a:schemeClr val="bg1"/>
                </a:solidFill>
              </a:rPr>
              <a:t> Peters.</a:t>
            </a:r>
          </a:p>
          <a:p>
            <a:r>
              <a:rPr lang="en-US" sz="1600" dirty="0" smtClean="0">
                <a:solidFill>
                  <a:schemeClr val="bg1">
                    <a:lumMod val="50000"/>
                    <a:lumOff val="50000"/>
                  </a:schemeClr>
                </a:solidFill>
              </a:rPr>
              <a:t>Year 2</a:t>
            </a:r>
            <a:endParaRPr lang="en-GB" sz="1600" dirty="0">
              <a:solidFill>
                <a:schemeClr val="bg1">
                  <a:lumMod val="50000"/>
                  <a:lumOff val="50000"/>
                </a:schemeClr>
              </a:solidFill>
            </a:endParaRPr>
          </a:p>
        </p:txBody>
      </p:sp>
      <p:sp>
        <p:nvSpPr>
          <p:cNvPr id="15" name="TextBox 14"/>
          <p:cNvSpPr txBox="1"/>
          <p:nvPr/>
        </p:nvSpPr>
        <p:spPr>
          <a:xfrm>
            <a:off x="3754647" y="2423187"/>
            <a:ext cx="1837112" cy="1169551"/>
          </a:xfrm>
          <a:prstGeom prst="rect">
            <a:avLst/>
          </a:prstGeom>
          <a:noFill/>
        </p:spPr>
        <p:txBody>
          <a:bodyPr wrap="square" rtlCol="0">
            <a:spAutoFit/>
          </a:bodyPr>
          <a:lstStyle/>
          <a:p>
            <a:r>
              <a:rPr lang="en-US" dirty="0" smtClean="0">
                <a:solidFill>
                  <a:schemeClr val="bg1"/>
                </a:solidFill>
              </a:rPr>
              <a:t>We get to learn new skills.</a:t>
            </a:r>
          </a:p>
          <a:p>
            <a:r>
              <a:rPr lang="en-US" sz="1600" dirty="0" smtClean="0">
                <a:solidFill>
                  <a:schemeClr val="bg1">
                    <a:lumMod val="50000"/>
                    <a:lumOff val="50000"/>
                  </a:schemeClr>
                </a:solidFill>
              </a:rPr>
              <a:t>Year 3</a:t>
            </a:r>
            <a:endParaRPr lang="en-GB" sz="1600" dirty="0">
              <a:solidFill>
                <a:schemeClr val="bg1">
                  <a:lumMod val="50000"/>
                  <a:lumOff val="50000"/>
                </a:schemeClr>
              </a:solidFill>
            </a:endParaRPr>
          </a:p>
        </p:txBody>
      </p:sp>
      <p:pic>
        <p:nvPicPr>
          <p:cNvPr id="16" name="Picture 15"/>
          <p:cNvPicPr>
            <a:picLocks noChangeAspect="1"/>
          </p:cNvPicPr>
          <p:nvPr/>
        </p:nvPicPr>
        <p:blipFill>
          <a:blip r:embed="rId3"/>
          <a:stretch>
            <a:fillRect/>
          </a:stretch>
        </p:blipFill>
        <p:spPr>
          <a:xfrm>
            <a:off x="5477715" y="1242885"/>
            <a:ext cx="2256178" cy="1484030"/>
          </a:xfrm>
          <a:prstGeom prst="rect">
            <a:avLst/>
          </a:prstGeom>
        </p:spPr>
      </p:pic>
      <p:sp>
        <p:nvSpPr>
          <p:cNvPr id="19" name="TextBox 18"/>
          <p:cNvSpPr txBox="1"/>
          <p:nvPr/>
        </p:nvSpPr>
        <p:spPr>
          <a:xfrm>
            <a:off x="1182706" y="352896"/>
            <a:ext cx="1371600" cy="1323439"/>
          </a:xfrm>
          <a:prstGeom prst="rect">
            <a:avLst/>
          </a:prstGeom>
          <a:noFill/>
        </p:spPr>
        <p:txBody>
          <a:bodyPr wrap="square" rtlCol="0">
            <a:spAutoFit/>
          </a:bodyPr>
          <a:lstStyle/>
          <a:p>
            <a:r>
              <a:rPr lang="en-US" sz="1600" dirty="0" smtClean="0">
                <a:solidFill>
                  <a:schemeClr val="bg1"/>
                </a:solidFill>
              </a:rPr>
              <a:t>Bath Rugby come and we learn new skills.</a:t>
            </a:r>
          </a:p>
          <a:p>
            <a:r>
              <a:rPr lang="en-US" sz="1600" dirty="0" smtClean="0">
                <a:solidFill>
                  <a:schemeClr val="bg1">
                    <a:lumMod val="50000"/>
                    <a:lumOff val="50000"/>
                  </a:schemeClr>
                </a:solidFill>
              </a:rPr>
              <a:t>Year 3</a:t>
            </a:r>
            <a:endParaRPr lang="en-GB" sz="1600" dirty="0">
              <a:solidFill>
                <a:schemeClr val="bg1">
                  <a:lumMod val="50000"/>
                  <a:lumOff val="50000"/>
                </a:schemeClr>
              </a:solidFill>
            </a:endParaRPr>
          </a:p>
        </p:txBody>
      </p:sp>
      <p:sp>
        <p:nvSpPr>
          <p:cNvPr id="20" name="TextBox 19"/>
          <p:cNvSpPr txBox="1"/>
          <p:nvPr/>
        </p:nvSpPr>
        <p:spPr>
          <a:xfrm>
            <a:off x="6008698" y="1284438"/>
            <a:ext cx="1471353" cy="1323439"/>
          </a:xfrm>
          <a:prstGeom prst="rect">
            <a:avLst/>
          </a:prstGeom>
          <a:noFill/>
        </p:spPr>
        <p:txBody>
          <a:bodyPr wrap="square" rtlCol="0">
            <a:spAutoFit/>
          </a:bodyPr>
          <a:lstStyle/>
          <a:p>
            <a:r>
              <a:rPr lang="en-US" sz="1600" dirty="0" smtClean="0">
                <a:solidFill>
                  <a:schemeClr val="bg1"/>
                </a:solidFill>
              </a:rPr>
              <a:t>Up and Under sports clubs are great.</a:t>
            </a:r>
          </a:p>
          <a:p>
            <a:r>
              <a:rPr lang="en-US" sz="1600" dirty="0" smtClean="0">
                <a:solidFill>
                  <a:schemeClr val="bg1">
                    <a:lumMod val="50000"/>
                    <a:lumOff val="50000"/>
                  </a:schemeClr>
                </a:solidFill>
              </a:rPr>
              <a:t>Year 3</a:t>
            </a:r>
            <a:endParaRPr lang="en-GB" sz="1600" dirty="0">
              <a:solidFill>
                <a:schemeClr val="bg1">
                  <a:lumMod val="50000"/>
                  <a:lumOff val="50000"/>
                </a:schemeClr>
              </a:solidFill>
            </a:endParaRPr>
          </a:p>
        </p:txBody>
      </p:sp>
      <p:sp>
        <p:nvSpPr>
          <p:cNvPr id="21" name="Oval Callout 20"/>
          <p:cNvSpPr/>
          <p:nvPr/>
        </p:nvSpPr>
        <p:spPr>
          <a:xfrm>
            <a:off x="9218612" y="4651691"/>
            <a:ext cx="2874735" cy="1642196"/>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Callout 21"/>
          <p:cNvSpPr/>
          <p:nvPr/>
        </p:nvSpPr>
        <p:spPr>
          <a:xfrm>
            <a:off x="1960246" y="3847423"/>
            <a:ext cx="2162868" cy="959259"/>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Callout 22"/>
          <p:cNvSpPr/>
          <p:nvPr/>
        </p:nvSpPr>
        <p:spPr>
          <a:xfrm>
            <a:off x="3860935" y="4559075"/>
            <a:ext cx="2115917" cy="1205195"/>
          </a:xfrm>
          <a:prstGeom prst="wedgeEllipseCallou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2348451" y="4005360"/>
            <a:ext cx="1679171" cy="646331"/>
          </a:xfrm>
          <a:prstGeom prst="rect">
            <a:avLst/>
          </a:prstGeom>
          <a:noFill/>
        </p:spPr>
        <p:txBody>
          <a:bodyPr wrap="square" rtlCol="0">
            <a:spAutoFit/>
          </a:bodyPr>
          <a:lstStyle/>
          <a:p>
            <a:r>
              <a:rPr lang="en-US" dirty="0" smtClean="0">
                <a:solidFill>
                  <a:schemeClr val="bg1"/>
                </a:solidFill>
              </a:rPr>
              <a:t>PE is healthy!</a:t>
            </a:r>
          </a:p>
          <a:p>
            <a:r>
              <a:rPr lang="en-US" dirty="0" smtClean="0">
                <a:solidFill>
                  <a:schemeClr val="bg1">
                    <a:lumMod val="50000"/>
                    <a:lumOff val="50000"/>
                  </a:schemeClr>
                </a:solidFill>
              </a:rPr>
              <a:t>Year 5</a:t>
            </a:r>
            <a:endParaRPr lang="en-GB" dirty="0">
              <a:solidFill>
                <a:schemeClr val="bg1">
                  <a:lumMod val="50000"/>
                  <a:lumOff val="50000"/>
                </a:schemeClr>
              </a:solidFill>
            </a:endParaRPr>
          </a:p>
        </p:txBody>
      </p:sp>
      <p:sp>
        <p:nvSpPr>
          <p:cNvPr id="27" name="TextBox 26"/>
          <p:cNvSpPr txBox="1"/>
          <p:nvPr/>
        </p:nvSpPr>
        <p:spPr>
          <a:xfrm>
            <a:off x="4310153" y="4578512"/>
            <a:ext cx="1397416" cy="1200329"/>
          </a:xfrm>
          <a:prstGeom prst="rect">
            <a:avLst/>
          </a:prstGeom>
          <a:noFill/>
        </p:spPr>
        <p:txBody>
          <a:bodyPr wrap="square" rtlCol="0">
            <a:spAutoFit/>
          </a:bodyPr>
          <a:lstStyle/>
          <a:p>
            <a:r>
              <a:rPr lang="en-US" dirty="0" smtClean="0">
                <a:solidFill>
                  <a:schemeClr val="bg1"/>
                </a:solidFill>
              </a:rPr>
              <a:t>It’s just the best subject!</a:t>
            </a:r>
          </a:p>
          <a:p>
            <a:r>
              <a:rPr lang="en-US" dirty="0" smtClean="0">
                <a:solidFill>
                  <a:schemeClr val="bg1">
                    <a:lumMod val="50000"/>
                    <a:lumOff val="50000"/>
                  </a:schemeClr>
                </a:solidFill>
              </a:rPr>
              <a:t>Year 6</a:t>
            </a:r>
            <a:endParaRPr lang="en-GB" dirty="0">
              <a:solidFill>
                <a:schemeClr val="bg1">
                  <a:lumMod val="50000"/>
                  <a:lumOff val="50000"/>
                </a:schemeClr>
              </a:solidFill>
            </a:endParaRPr>
          </a:p>
        </p:txBody>
      </p:sp>
      <p:sp>
        <p:nvSpPr>
          <p:cNvPr id="28" name="TextBox 27"/>
          <p:cNvSpPr txBox="1"/>
          <p:nvPr/>
        </p:nvSpPr>
        <p:spPr>
          <a:xfrm>
            <a:off x="9759142" y="2261062"/>
            <a:ext cx="1620982" cy="1200329"/>
          </a:xfrm>
          <a:prstGeom prst="rect">
            <a:avLst/>
          </a:prstGeom>
          <a:noFill/>
        </p:spPr>
        <p:txBody>
          <a:bodyPr wrap="square" rtlCol="0">
            <a:spAutoFit/>
          </a:bodyPr>
          <a:lstStyle/>
          <a:p>
            <a:r>
              <a:rPr lang="en-US" dirty="0" smtClean="0">
                <a:solidFill>
                  <a:schemeClr val="bg1"/>
                </a:solidFill>
              </a:rPr>
              <a:t>PE keeps me fit and healthy.</a:t>
            </a:r>
          </a:p>
          <a:p>
            <a:r>
              <a:rPr lang="en-US" dirty="0" smtClean="0">
                <a:solidFill>
                  <a:schemeClr val="bg1">
                    <a:lumMod val="50000"/>
                    <a:lumOff val="50000"/>
                  </a:schemeClr>
                </a:solidFill>
              </a:rPr>
              <a:t>Year 6</a:t>
            </a:r>
            <a:endParaRPr lang="en-GB" dirty="0">
              <a:solidFill>
                <a:schemeClr val="bg1">
                  <a:lumMod val="50000"/>
                  <a:lumOff val="50000"/>
                </a:schemeClr>
              </a:solidFill>
            </a:endParaRPr>
          </a:p>
        </p:txBody>
      </p:sp>
      <p:sp>
        <p:nvSpPr>
          <p:cNvPr id="29" name="TextBox 28"/>
          <p:cNvSpPr txBox="1"/>
          <p:nvPr/>
        </p:nvSpPr>
        <p:spPr>
          <a:xfrm>
            <a:off x="6825813" y="2676840"/>
            <a:ext cx="1932198" cy="1569660"/>
          </a:xfrm>
          <a:prstGeom prst="rect">
            <a:avLst/>
          </a:prstGeom>
          <a:noFill/>
        </p:spPr>
        <p:txBody>
          <a:bodyPr wrap="square" rtlCol="0">
            <a:spAutoFit/>
          </a:bodyPr>
          <a:lstStyle/>
          <a:p>
            <a:r>
              <a:rPr lang="en-US" sz="1600" dirty="0" smtClean="0">
                <a:solidFill>
                  <a:schemeClr val="bg1"/>
                </a:solidFill>
              </a:rPr>
              <a:t>It allows us to try a good variety of sports so we know what we could do outside of school. </a:t>
            </a:r>
            <a:r>
              <a:rPr lang="en-US" sz="1600" dirty="0" smtClean="0">
                <a:solidFill>
                  <a:schemeClr val="bg1">
                    <a:lumMod val="50000"/>
                    <a:lumOff val="50000"/>
                  </a:schemeClr>
                </a:solidFill>
              </a:rPr>
              <a:t>Year 6</a:t>
            </a:r>
            <a:endParaRPr lang="en-GB" sz="1600" dirty="0">
              <a:solidFill>
                <a:schemeClr val="bg1">
                  <a:lumMod val="50000"/>
                  <a:lumOff val="50000"/>
                </a:schemeClr>
              </a:solidFill>
            </a:endParaRPr>
          </a:p>
        </p:txBody>
      </p:sp>
      <p:sp>
        <p:nvSpPr>
          <p:cNvPr id="30" name="TextBox 29"/>
          <p:cNvSpPr txBox="1"/>
          <p:nvPr/>
        </p:nvSpPr>
        <p:spPr>
          <a:xfrm>
            <a:off x="9808134" y="4734125"/>
            <a:ext cx="1953491" cy="1569660"/>
          </a:xfrm>
          <a:prstGeom prst="rect">
            <a:avLst/>
          </a:prstGeom>
          <a:noFill/>
        </p:spPr>
        <p:txBody>
          <a:bodyPr wrap="square" rtlCol="0">
            <a:spAutoFit/>
          </a:bodyPr>
          <a:lstStyle/>
          <a:p>
            <a:r>
              <a:rPr lang="en-US" sz="1600" dirty="0" smtClean="0">
                <a:solidFill>
                  <a:schemeClr val="bg1"/>
                </a:solidFill>
              </a:rPr>
              <a:t>Cluster competitions give us more competitive challenges. </a:t>
            </a:r>
            <a:r>
              <a:rPr lang="en-US" sz="1600" dirty="0" smtClean="0">
                <a:solidFill>
                  <a:schemeClr val="bg1">
                    <a:lumMod val="50000"/>
                    <a:lumOff val="50000"/>
                  </a:schemeClr>
                </a:solidFill>
              </a:rPr>
              <a:t>Year 6</a:t>
            </a:r>
            <a:endParaRPr lang="en-GB" sz="1600" dirty="0">
              <a:solidFill>
                <a:schemeClr val="bg1">
                  <a:lumMod val="50000"/>
                  <a:lumOff val="50000"/>
                </a:schemeClr>
              </a:solidFill>
            </a:endParaRPr>
          </a:p>
        </p:txBody>
      </p:sp>
      <p:pic>
        <p:nvPicPr>
          <p:cNvPr id="31" name="Picture 30"/>
          <p:cNvPicPr>
            <a:picLocks noChangeAspect="1"/>
          </p:cNvPicPr>
          <p:nvPr/>
        </p:nvPicPr>
        <p:blipFill>
          <a:blip r:embed="rId3"/>
          <a:stretch>
            <a:fillRect/>
          </a:stretch>
        </p:blipFill>
        <p:spPr>
          <a:xfrm>
            <a:off x="6036618" y="4649893"/>
            <a:ext cx="3122227" cy="2053685"/>
          </a:xfrm>
          <a:prstGeom prst="rect">
            <a:avLst/>
          </a:prstGeom>
        </p:spPr>
      </p:pic>
      <p:sp>
        <p:nvSpPr>
          <p:cNvPr id="32" name="TextBox 31"/>
          <p:cNvSpPr txBox="1"/>
          <p:nvPr/>
        </p:nvSpPr>
        <p:spPr>
          <a:xfrm>
            <a:off x="6566374" y="4896196"/>
            <a:ext cx="2045611" cy="1477328"/>
          </a:xfrm>
          <a:prstGeom prst="rect">
            <a:avLst/>
          </a:prstGeom>
          <a:noFill/>
        </p:spPr>
        <p:txBody>
          <a:bodyPr wrap="square" rtlCol="0">
            <a:spAutoFit/>
          </a:bodyPr>
          <a:lstStyle/>
          <a:p>
            <a:r>
              <a:rPr lang="en-US" dirty="0" smtClean="0">
                <a:solidFill>
                  <a:schemeClr val="bg1"/>
                </a:solidFill>
              </a:rPr>
              <a:t>Swimming is great and improves your confidence. </a:t>
            </a:r>
            <a:r>
              <a:rPr lang="en-US" dirty="0" smtClean="0">
                <a:solidFill>
                  <a:schemeClr val="bg1">
                    <a:lumMod val="50000"/>
                    <a:lumOff val="50000"/>
                  </a:schemeClr>
                </a:solidFill>
              </a:rPr>
              <a:t>Year 6</a:t>
            </a:r>
            <a:endParaRPr lang="en-GB" dirty="0">
              <a:solidFill>
                <a:schemeClr val="bg1">
                  <a:lumMod val="50000"/>
                  <a:lumOff val="50000"/>
                </a:schemeClr>
              </a:solidFill>
            </a:endParaRPr>
          </a:p>
        </p:txBody>
      </p:sp>
    </p:spTree>
    <p:extLst>
      <p:ext uri="{BB962C8B-B14F-4D97-AF65-F5344CB8AC3E}">
        <p14:creationId xmlns:p14="http://schemas.microsoft.com/office/powerpoint/2010/main" val="933001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60" y="5774605"/>
            <a:ext cx="5236274" cy="668487"/>
          </a:xfrm>
        </p:spPr>
        <p:txBody>
          <a:bodyPr>
            <a:noAutofit/>
          </a:bodyPr>
          <a:lstStyle/>
          <a:p>
            <a:r>
              <a:rPr lang="en-US" sz="2400" b="1" dirty="0" smtClean="0">
                <a:solidFill>
                  <a:schemeClr val="bg1"/>
                </a:solidFill>
                <a:latin typeface="Ebrima" panose="02000000000000000000" pitchFamily="2" charset="0"/>
                <a:ea typeface="Ebrima" panose="02000000000000000000" pitchFamily="2" charset="0"/>
                <a:cs typeface="Ebrima" panose="02000000000000000000" pitchFamily="2" charset="0"/>
              </a:rPr>
              <a:t>Photos/ regis magic moments</a:t>
            </a:r>
            <a:endParaRPr lang="en-GB" sz="24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a:blip r:embed="rId2"/>
          <a:stretch>
            <a:fillRect/>
          </a:stretch>
        </p:blipFill>
        <p:spPr>
          <a:xfrm>
            <a:off x="272242" y="201584"/>
            <a:ext cx="3111730" cy="2333798"/>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4234" y="271691"/>
            <a:ext cx="2315959" cy="308794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7263" y="2635128"/>
            <a:ext cx="2227118" cy="222711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4705" y="2701630"/>
            <a:ext cx="2160616" cy="216061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16" y="2616575"/>
            <a:ext cx="2184169" cy="218416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7456" y="3239442"/>
            <a:ext cx="2287386" cy="1713955"/>
          </a:xfrm>
          <a:prstGeom prst="rect">
            <a:avLst/>
          </a:prstGeom>
        </p:spPr>
      </p:pic>
      <p:pic>
        <p:nvPicPr>
          <p:cNvPr id="11" name="Picture 10"/>
          <p:cNvPicPr>
            <a:picLocks noChangeAspect="1"/>
          </p:cNvPicPr>
          <p:nvPr/>
        </p:nvPicPr>
        <p:blipFill>
          <a:blip r:embed="rId9"/>
          <a:stretch>
            <a:fillRect/>
          </a:stretch>
        </p:blipFill>
        <p:spPr>
          <a:xfrm>
            <a:off x="4604322" y="3532705"/>
            <a:ext cx="2758441" cy="2068831"/>
          </a:xfrm>
          <a:prstGeom prst="rect">
            <a:avLst/>
          </a:prstGeom>
        </p:spPr>
      </p:pic>
      <p:pic>
        <p:nvPicPr>
          <p:cNvPr id="2050" name="Picture 2" descr="No photo description availab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6530" y="120390"/>
            <a:ext cx="2496185" cy="24961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528796" y="1368482"/>
            <a:ext cx="1504604" cy="1200329"/>
          </a:xfrm>
          <a:prstGeom prst="rect">
            <a:avLst/>
          </a:prstGeom>
          <a:noFill/>
        </p:spPr>
        <p:txBody>
          <a:bodyPr wrap="square" rtlCol="0">
            <a:spAutoFit/>
          </a:bodyPr>
          <a:lstStyle/>
          <a:p>
            <a:r>
              <a:rPr lang="en-US" dirty="0" smtClean="0">
                <a:solidFill>
                  <a:schemeClr val="bg1"/>
                </a:solidFill>
              </a:rPr>
              <a:t>Year 5/6 cricket winners</a:t>
            </a:r>
          </a:p>
          <a:p>
            <a:r>
              <a:rPr lang="en-US" dirty="0" smtClean="0">
                <a:solidFill>
                  <a:schemeClr val="bg1"/>
                </a:solidFill>
              </a:rPr>
              <a:t>2023!</a:t>
            </a:r>
            <a:endParaRPr lang="en-GB" dirty="0">
              <a:solidFill>
                <a:schemeClr val="bg1"/>
              </a:solidFill>
            </a:endParaRPr>
          </a:p>
        </p:txBody>
      </p:sp>
      <p:pic>
        <p:nvPicPr>
          <p:cNvPr id="2052" name="Picture 4" descr="No photo description availabl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39" t="38493" r="47257" b="14559"/>
          <a:stretch/>
        </p:blipFill>
        <p:spPr bwMode="auto">
          <a:xfrm>
            <a:off x="3317165" y="135890"/>
            <a:ext cx="2097069" cy="330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37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375" y="0"/>
            <a:ext cx="8534400" cy="665941"/>
          </a:xfrm>
        </p:spPr>
        <p:txBody>
          <a:bodyPr>
            <a:normAutofit fontScale="90000"/>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Final reflection/next steps</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sp>
        <p:nvSpPr>
          <p:cNvPr id="7" name="Content Placeholder 6"/>
          <p:cNvSpPr>
            <a:spLocks noGrp="1"/>
          </p:cNvSpPr>
          <p:nvPr>
            <p:ph idx="1"/>
          </p:nvPr>
        </p:nvSpPr>
        <p:spPr>
          <a:xfrm>
            <a:off x="783965" y="1051560"/>
            <a:ext cx="8534400" cy="5806440"/>
          </a:xfrm>
        </p:spPr>
        <p:txBody>
          <a:bodyPr>
            <a:normAutofit/>
          </a:bodyPr>
          <a:lstStyle/>
          <a:p>
            <a:pPr marL="0" indent="0">
              <a:buNone/>
            </a:pPr>
            <a:r>
              <a:rPr lang="en-US" dirty="0">
                <a:solidFill>
                  <a:schemeClr val="bg1"/>
                </a:solidFill>
              </a:rPr>
              <a:t>Continue to use Up and Under Ltd for mentoring, coaching and extra-curricular club </a:t>
            </a:r>
            <a:r>
              <a:rPr lang="en-US" dirty="0" smtClean="0">
                <a:solidFill>
                  <a:schemeClr val="bg1"/>
                </a:solidFill>
              </a:rPr>
              <a:t>provision</a:t>
            </a:r>
            <a:endParaRPr lang="en-US" dirty="0">
              <a:solidFill>
                <a:schemeClr val="bg1"/>
              </a:solidFill>
            </a:endParaRPr>
          </a:p>
          <a:p>
            <a:pPr marL="0" indent="0">
              <a:buNone/>
            </a:pPr>
            <a:r>
              <a:rPr lang="en-US" dirty="0">
                <a:solidFill>
                  <a:schemeClr val="bg1"/>
                </a:solidFill>
              </a:rPr>
              <a:t>Explore continuing with Bath Ruby Partnership to further enhance this provision </a:t>
            </a:r>
          </a:p>
          <a:p>
            <a:pPr marL="0" indent="0">
              <a:buNone/>
            </a:pPr>
            <a:r>
              <a:rPr lang="en-US" dirty="0">
                <a:solidFill>
                  <a:schemeClr val="bg1"/>
                </a:solidFill>
              </a:rPr>
              <a:t>Consider other girls only sports clubs to further promote girls in sport</a:t>
            </a:r>
            <a:r>
              <a:rPr lang="en-US" dirty="0" smtClean="0">
                <a:solidFill>
                  <a:schemeClr val="bg1"/>
                </a:solidFill>
              </a:rPr>
              <a:t>.</a:t>
            </a:r>
            <a:endParaRPr lang="en-US" dirty="0">
              <a:solidFill>
                <a:schemeClr val="bg1"/>
              </a:solidFill>
            </a:endParaRPr>
          </a:p>
          <a:p>
            <a:pPr marL="0" indent="0">
              <a:buNone/>
            </a:pPr>
            <a:r>
              <a:rPr lang="en-US" dirty="0">
                <a:solidFill>
                  <a:schemeClr val="bg1"/>
                </a:solidFill>
              </a:rPr>
              <a:t>Continue to provide a range of sports clubs and promote participation</a:t>
            </a:r>
            <a:r>
              <a:rPr lang="en-US" dirty="0" smtClean="0">
                <a:solidFill>
                  <a:schemeClr val="bg1"/>
                </a:solidFill>
              </a:rPr>
              <a:t>.</a:t>
            </a:r>
            <a:endParaRPr lang="en-US" dirty="0">
              <a:solidFill>
                <a:schemeClr val="bg1"/>
              </a:solidFill>
            </a:endParaRPr>
          </a:p>
          <a:p>
            <a:pPr marL="0" indent="0">
              <a:buNone/>
            </a:pPr>
            <a:r>
              <a:rPr lang="en-US" dirty="0">
                <a:solidFill>
                  <a:schemeClr val="bg1"/>
                </a:solidFill>
              </a:rPr>
              <a:t>To continue our involvement with Wiltshire cricket to promote cricket in school</a:t>
            </a:r>
            <a:r>
              <a:rPr lang="en-US" dirty="0" smtClean="0">
                <a:solidFill>
                  <a:schemeClr val="bg1"/>
                </a:solidFill>
              </a:rPr>
              <a:t>.</a:t>
            </a:r>
            <a:endParaRPr lang="en-US" dirty="0">
              <a:solidFill>
                <a:schemeClr val="bg1"/>
              </a:solidFill>
            </a:endParaRPr>
          </a:p>
          <a:p>
            <a:pPr marL="0" indent="0">
              <a:buNone/>
            </a:pPr>
            <a:r>
              <a:rPr lang="en-US" dirty="0">
                <a:solidFill>
                  <a:schemeClr val="bg1"/>
                </a:solidFill>
              </a:rPr>
              <a:t>To consider how more children could benefit from the opportunity of attending a live Rugby match</a:t>
            </a:r>
            <a:r>
              <a:rPr lang="en-US" dirty="0" smtClean="0">
                <a:solidFill>
                  <a:schemeClr val="bg1"/>
                </a:solidFill>
              </a:rPr>
              <a:t>.</a:t>
            </a:r>
          </a:p>
          <a:p>
            <a:pPr marL="0" indent="0">
              <a:buNone/>
            </a:pPr>
            <a:r>
              <a:rPr lang="en-US" dirty="0">
                <a:solidFill>
                  <a:schemeClr val="bg1"/>
                </a:solidFill>
              </a:rPr>
              <a:t>Continue to use Up and Under Ltd for mentoring, coaching and extra-curricular club provision</a:t>
            </a:r>
            <a:endParaRPr lang="en-US" dirty="0" smtClean="0">
              <a:solidFill>
                <a:schemeClr val="bg1"/>
              </a:solidFill>
            </a:endParaRPr>
          </a:p>
          <a:p>
            <a:pPr marL="0" indent="0">
              <a:buNone/>
            </a:pPr>
            <a:r>
              <a:rPr lang="en-GB" dirty="0">
                <a:solidFill>
                  <a:schemeClr val="bg1"/>
                </a:solidFill>
              </a:rPr>
              <a:t>Continue to elect a sportsperson of the year</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1111669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lstStyle/>
          <a:p>
            <a:r>
              <a:rPr lang="en-US" dirty="0" smtClean="0">
                <a:solidFill>
                  <a:schemeClr val="bg1"/>
                </a:solidFill>
                <a:latin typeface="Ebrima" panose="02000000000000000000" pitchFamily="2" charset="0"/>
                <a:ea typeface="Ebrima" panose="02000000000000000000" pitchFamily="2" charset="0"/>
                <a:cs typeface="Ebrima" panose="02000000000000000000" pitchFamily="2" charset="0"/>
              </a:rPr>
              <a:t>Intent</a:t>
            </a:r>
            <a:endParaRPr lang="en-GB" dirty="0"/>
          </a:p>
        </p:txBody>
      </p:sp>
      <p:sp>
        <p:nvSpPr>
          <p:cNvPr id="5" name="Rectangle 4"/>
          <p:cNvSpPr/>
          <p:nvPr/>
        </p:nvSpPr>
        <p:spPr>
          <a:xfrm>
            <a:off x="223935" y="1466472"/>
            <a:ext cx="11778342" cy="4616648"/>
          </a:xfrm>
          <a:prstGeom prst="rect">
            <a:avLst/>
          </a:prstGeom>
        </p:spPr>
        <p:txBody>
          <a:bodyPr wrap="square">
            <a:spAutoFit/>
          </a:bodyPr>
          <a:lstStyle/>
          <a:p>
            <a:r>
              <a:rPr lang="en-US" sz="1400" b="1" i="0" dirty="0" smtClean="0">
                <a:solidFill>
                  <a:srgbClr val="0B0C10"/>
                </a:solidFill>
                <a:effectLst/>
                <a:latin typeface="Montserrat"/>
              </a:rPr>
              <a:t>How to communicate using appropriate vocabulary</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At Corsham Regis, we aim to deliver high-quality physical education which inspires all pupils to leave us physically literate and with the knowledge, skills and motivation necessary to equip them for a healthy, active lifestyle and lifelong participation in physical activity and sport. We understand that pupils need to be taught to use appropriate vocabulary in order to achieve this.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About Corsham and the local area</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On occasions, our sports teams or classes of children are invited to compete or participate in Corsham cluster sports festivals or competitions. These take place in and around Corsham, for example Corsham Rugby and Cricket Club, The Corsham School, Stanley Park in </a:t>
            </a:r>
            <a:r>
              <a:rPr lang="en-US" sz="1400" b="0" i="0" dirty="0" err="1" smtClean="0">
                <a:solidFill>
                  <a:srgbClr val="0B0C10"/>
                </a:solidFill>
                <a:effectLst/>
                <a:latin typeface="Montserrat"/>
              </a:rPr>
              <a:t>Chippenham</a:t>
            </a:r>
            <a:r>
              <a:rPr lang="en-US" sz="1400" b="0" i="0" dirty="0" smtClean="0">
                <a:solidFill>
                  <a:srgbClr val="0B0C10"/>
                </a:solidFill>
                <a:effectLst/>
                <a:latin typeface="Montserrat"/>
              </a:rPr>
              <a:t> and the Springfield Campus.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Through experience inside and beyond the classroom.</a:t>
            </a:r>
            <a:endParaRPr lang="en-US" sz="1400" b="0" i="0" dirty="0" smtClean="0">
              <a:solidFill>
                <a:srgbClr val="0B0C10"/>
              </a:solidFill>
              <a:effectLst/>
              <a:latin typeface="Montserrat"/>
            </a:endParaRPr>
          </a:p>
          <a:p>
            <a:r>
              <a:rPr lang="en-US" sz="1400" i="0" dirty="0" smtClean="0">
                <a:solidFill>
                  <a:srgbClr val="0B0C10"/>
                </a:solidFill>
                <a:effectLst/>
                <a:latin typeface="Montserrat"/>
              </a:rPr>
              <a:t>Children experience </a:t>
            </a:r>
            <a:r>
              <a:rPr lang="en-US" sz="1400" b="0" i="0" dirty="0" smtClean="0">
                <a:solidFill>
                  <a:srgbClr val="0B0C10"/>
                </a:solidFill>
                <a:effectLst/>
                <a:latin typeface="Montserrat"/>
              </a:rPr>
              <a:t>physical education in our school hall, on our school playgrounds and on our school field. Swimming lessons take place in our local swimming pool, which can be found at the Springfield Campus.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New knowledge and understanding appropriate to their age</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The children are taught the National Curriculum for each year group with the Chris Quigley Milestones linking to their topic. This is split over a two year rolling program to ensure coverage and gives the children the opportunity to deepen their knowledge and skills.</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How to keep themselves safe</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Physical Education lessons are risk assessed and children are taught how to engage in activities safely. They are expected to dress in appropriate PE kit and remove unsafe </a:t>
            </a:r>
            <a:r>
              <a:rPr lang="en-US" sz="1400" b="0" i="0" dirty="0" err="1" smtClean="0">
                <a:solidFill>
                  <a:srgbClr val="0B0C10"/>
                </a:solidFill>
                <a:effectLst/>
                <a:latin typeface="Montserrat"/>
              </a:rPr>
              <a:t>jewellery</a:t>
            </a:r>
            <a:r>
              <a:rPr lang="en-US" sz="1400" b="0" i="0" dirty="0" smtClean="0">
                <a:solidFill>
                  <a:srgbClr val="0B0C10"/>
                </a:solidFill>
                <a:effectLst/>
                <a:latin typeface="Montserrat"/>
              </a:rPr>
              <a:t>. Pupils in Years 5 &amp;6 are also taught aspects of water safety as part of their swimming lessons.</a:t>
            </a:r>
            <a:endParaRPr lang="en-US" sz="1400" b="0" i="0" dirty="0">
              <a:solidFill>
                <a:srgbClr val="0B0C10"/>
              </a:solidFill>
              <a:effectLst/>
              <a:latin typeface="Montserrat"/>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849752" y="244584"/>
            <a:ext cx="1152525" cy="1099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6457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94" y="5429250"/>
            <a:ext cx="6331416" cy="1108710"/>
          </a:xfrm>
        </p:spPr>
        <p:txBody>
          <a:bodyPr>
            <a:normAutofit/>
          </a:bodyPr>
          <a:lstStyle/>
          <a:p>
            <a:r>
              <a:rPr lang="en-GB"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Progression mapping </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5" name="Content Placeholder 4"/>
          <p:cNvPicPr>
            <a:picLocks noGrp="1" noChangeAspect="1"/>
          </p:cNvPicPr>
          <p:nvPr>
            <p:ph idx="1"/>
          </p:nvPr>
        </p:nvPicPr>
        <p:blipFill rotWithShape="1">
          <a:blip r:embed="rId2"/>
          <a:srcRect l="13904" t="10751" r="51043" b="28537"/>
          <a:stretch/>
        </p:blipFill>
        <p:spPr>
          <a:xfrm>
            <a:off x="163194" y="125730"/>
            <a:ext cx="5460683" cy="5040630"/>
          </a:xfrm>
          <a:prstGeom prst="rect">
            <a:avLst/>
          </a:prstGeom>
        </p:spPr>
      </p:pic>
      <p:pic>
        <p:nvPicPr>
          <p:cNvPr id="4" name="Picture 3"/>
          <p:cNvPicPr>
            <a:picLocks noChangeAspect="1"/>
          </p:cNvPicPr>
          <p:nvPr/>
        </p:nvPicPr>
        <p:blipFill rotWithShape="1">
          <a:blip r:embed="rId3"/>
          <a:srcRect l="49820" t="12214" r="9995" b="36560"/>
          <a:stretch/>
        </p:blipFill>
        <p:spPr>
          <a:xfrm>
            <a:off x="5809663" y="125730"/>
            <a:ext cx="6234071" cy="4235255"/>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r="73810"/>
          <a:stretch/>
        </p:blipFill>
        <p:spPr bwMode="auto">
          <a:xfrm>
            <a:off x="10891209" y="5637847"/>
            <a:ext cx="1152525" cy="1099820"/>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5"/>
          <a:stretch>
            <a:fillRect/>
          </a:stretch>
        </p:blipFill>
        <p:spPr>
          <a:xfrm>
            <a:off x="8791406" y="4749874"/>
            <a:ext cx="1775946" cy="1775946"/>
          </a:xfrm>
          <a:prstGeom prst="rect">
            <a:avLst/>
          </a:prstGeom>
        </p:spPr>
      </p:pic>
      <p:pic>
        <p:nvPicPr>
          <p:cNvPr id="9" name="Picture 8"/>
          <p:cNvPicPr>
            <a:picLocks noChangeAspect="1"/>
          </p:cNvPicPr>
          <p:nvPr/>
        </p:nvPicPr>
        <p:blipFill>
          <a:blip r:embed="rId6"/>
          <a:stretch>
            <a:fillRect/>
          </a:stretch>
        </p:blipFill>
        <p:spPr>
          <a:xfrm>
            <a:off x="6494610" y="4749874"/>
            <a:ext cx="1954213" cy="1788086"/>
          </a:xfrm>
          <a:prstGeom prst="rect">
            <a:avLst/>
          </a:prstGeom>
        </p:spPr>
      </p:pic>
    </p:spTree>
    <p:extLst>
      <p:ext uri="{BB962C8B-B14F-4D97-AF65-F5344CB8AC3E}">
        <p14:creationId xmlns:p14="http://schemas.microsoft.com/office/powerpoint/2010/main" val="1768632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06390"/>
            <a:ext cx="6755130" cy="1451610"/>
          </a:xfrm>
        </p:spPr>
        <p:txBody>
          <a:bodyPr>
            <a:normAutofit/>
          </a:bodyPr>
          <a:lstStyle/>
          <a:p>
            <a:r>
              <a:rPr lang="en-GB" sz="4000" b="1" dirty="0">
                <a:solidFill>
                  <a:schemeClr val="bg1"/>
                </a:solidFill>
                <a:latin typeface="Ebrima" panose="02000000000000000000" pitchFamily="2" charset="0"/>
                <a:ea typeface="Ebrima" panose="02000000000000000000" pitchFamily="2" charset="0"/>
                <a:cs typeface="Ebrima" panose="02000000000000000000" pitchFamily="2" charset="0"/>
              </a:rPr>
              <a:t>Progression mapping </a:t>
            </a:r>
            <a:endParaRPr lang="en-GB" sz="4000" b="1"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50180" t="24387" r="11077" b="39603"/>
          <a:stretch/>
        </p:blipFill>
        <p:spPr>
          <a:xfrm>
            <a:off x="152985" y="109904"/>
            <a:ext cx="5939061" cy="2941906"/>
          </a:xfrm>
          <a:prstGeom prst="rect">
            <a:avLst/>
          </a:prstGeom>
        </p:spPr>
      </p:pic>
      <p:pic>
        <p:nvPicPr>
          <p:cNvPr id="6" name="Picture 5"/>
          <p:cNvPicPr>
            <a:picLocks noChangeAspect="1"/>
          </p:cNvPicPr>
          <p:nvPr/>
        </p:nvPicPr>
        <p:blipFill rotWithShape="1">
          <a:blip r:embed="rId3"/>
          <a:srcRect l="8373" t="10017" r="51259" b="16441"/>
          <a:stretch/>
        </p:blipFill>
        <p:spPr>
          <a:xfrm>
            <a:off x="6320791" y="141326"/>
            <a:ext cx="5737860" cy="6305194"/>
          </a:xfrm>
          <a:prstGeom prst="rect">
            <a:avLst/>
          </a:prstGeom>
        </p:spPr>
      </p:pic>
      <p:pic>
        <p:nvPicPr>
          <p:cNvPr id="7" name="Picture 6"/>
          <p:cNvPicPr>
            <a:picLocks noChangeAspect="1"/>
          </p:cNvPicPr>
          <p:nvPr/>
        </p:nvPicPr>
        <p:blipFill>
          <a:blip r:embed="rId4"/>
          <a:stretch>
            <a:fillRect/>
          </a:stretch>
        </p:blipFill>
        <p:spPr>
          <a:xfrm>
            <a:off x="1988820" y="3353594"/>
            <a:ext cx="2173922" cy="2173922"/>
          </a:xfrm>
          <a:prstGeom prst="rect">
            <a:avLst/>
          </a:prstGeom>
        </p:spPr>
      </p:pic>
    </p:spTree>
    <p:extLst>
      <p:ext uri="{BB962C8B-B14F-4D97-AF65-F5344CB8AC3E}">
        <p14:creationId xmlns:p14="http://schemas.microsoft.com/office/powerpoint/2010/main" val="3604849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70" y="5257800"/>
            <a:ext cx="6395748" cy="1386126"/>
          </a:xfrm>
        </p:spPr>
        <p:txBody>
          <a:bodyPr>
            <a:normAutofit/>
          </a:bodyPr>
          <a:lstStyle/>
          <a:p>
            <a:r>
              <a:rPr lang="en-GB" sz="4000" b="1" dirty="0">
                <a:solidFill>
                  <a:schemeClr val="bg1"/>
                </a:solidFill>
                <a:latin typeface="Ebrima" panose="02000000000000000000" pitchFamily="2" charset="0"/>
                <a:ea typeface="Ebrima" panose="02000000000000000000" pitchFamily="2" charset="0"/>
                <a:cs typeface="Ebrima" panose="02000000000000000000" pitchFamily="2" charset="0"/>
              </a:rPr>
              <a:t>Progression mapping </a:t>
            </a:r>
            <a:endParaRPr lang="en-GB" sz="4000" b="1"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9185" t="62764" r="52342" b="19146"/>
          <a:stretch/>
        </p:blipFill>
        <p:spPr>
          <a:xfrm>
            <a:off x="129247" y="3562950"/>
            <a:ext cx="6025344" cy="1405715"/>
          </a:xfrm>
          <a:prstGeom prst="rect">
            <a:avLst/>
          </a:prstGeom>
        </p:spPr>
      </p:pic>
      <p:pic>
        <p:nvPicPr>
          <p:cNvPr id="5" name="Picture 4"/>
          <p:cNvPicPr>
            <a:picLocks noChangeAspect="1"/>
          </p:cNvPicPr>
          <p:nvPr/>
        </p:nvPicPr>
        <p:blipFill rotWithShape="1">
          <a:blip r:embed="rId3"/>
          <a:srcRect l="49910" t="12046" r="9816" b="45858"/>
          <a:stretch/>
        </p:blipFill>
        <p:spPr>
          <a:xfrm>
            <a:off x="129247" y="70569"/>
            <a:ext cx="6025344" cy="3356401"/>
          </a:xfrm>
          <a:prstGeom prst="rect">
            <a:avLst/>
          </a:prstGeom>
        </p:spPr>
      </p:pic>
      <p:pic>
        <p:nvPicPr>
          <p:cNvPr id="6" name="Picture 5"/>
          <p:cNvPicPr>
            <a:picLocks noChangeAspect="1"/>
          </p:cNvPicPr>
          <p:nvPr/>
        </p:nvPicPr>
        <p:blipFill rotWithShape="1">
          <a:blip r:embed="rId4"/>
          <a:srcRect l="49910" t="30812" r="10536" b="21813"/>
          <a:stretch/>
        </p:blipFill>
        <p:spPr>
          <a:xfrm>
            <a:off x="6483032" y="70569"/>
            <a:ext cx="5471159" cy="3492381"/>
          </a:xfrm>
          <a:prstGeom prst="rect">
            <a:avLst/>
          </a:prstGeom>
        </p:spPr>
      </p:pic>
      <p:pic>
        <p:nvPicPr>
          <p:cNvPr id="7" name="Picture 6"/>
          <p:cNvPicPr>
            <a:picLocks noChangeAspect="1"/>
          </p:cNvPicPr>
          <p:nvPr/>
        </p:nvPicPr>
        <p:blipFill>
          <a:blip r:embed="rId5"/>
          <a:stretch>
            <a:fillRect/>
          </a:stretch>
        </p:blipFill>
        <p:spPr>
          <a:xfrm>
            <a:off x="11024329" y="5540454"/>
            <a:ext cx="1152244" cy="1103472"/>
          </a:xfrm>
          <a:prstGeom prst="rect">
            <a:avLst/>
          </a:prstGeom>
        </p:spPr>
      </p:pic>
      <p:pic>
        <p:nvPicPr>
          <p:cNvPr id="10" name="Picture 9"/>
          <p:cNvPicPr>
            <a:picLocks noChangeAspect="1"/>
          </p:cNvPicPr>
          <p:nvPr/>
        </p:nvPicPr>
        <p:blipFill rotWithShape="1">
          <a:blip r:embed="rId6"/>
          <a:srcRect t="20166"/>
          <a:stretch/>
        </p:blipFill>
        <p:spPr>
          <a:xfrm>
            <a:off x="6727218" y="4153467"/>
            <a:ext cx="2043122" cy="2174796"/>
          </a:xfrm>
          <a:prstGeom prst="rect">
            <a:avLst/>
          </a:prstGeom>
        </p:spPr>
      </p:pic>
      <p:pic>
        <p:nvPicPr>
          <p:cNvPr id="11" name="Picture 10"/>
          <p:cNvPicPr>
            <a:picLocks noChangeAspect="1"/>
          </p:cNvPicPr>
          <p:nvPr/>
        </p:nvPicPr>
        <p:blipFill rotWithShape="1">
          <a:blip r:embed="rId7"/>
          <a:srcRect t="10697"/>
          <a:stretch/>
        </p:blipFill>
        <p:spPr>
          <a:xfrm>
            <a:off x="8900447" y="4135317"/>
            <a:ext cx="1866613" cy="2222577"/>
          </a:xfrm>
          <a:prstGeom prst="rect">
            <a:avLst/>
          </a:prstGeom>
        </p:spPr>
      </p:pic>
    </p:spTree>
    <p:extLst>
      <p:ext uri="{BB962C8B-B14F-4D97-AF65-F5344CB8AC3E}">
        <p14:creationId xmlns:p14="http://schemas.microsoft.com/office/powerpoint/2010/main" val="3667162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Implementation</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r="73810"/>
          <a:stretch/>
        </p:blipFill>
        <p:spPr bwMode="auto">
          <a:xfrm>
            <a:off x="10968814" y="244584"/>
            <a:ext cx="1152525" cy="109982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a:srcRect l="21078" t="11539" r="22339" b="19653"/>
          <a:stretch/>
        </p:blipFill>
        <p:spPr>
          <a:xfrm>
            <a:off x="4234215" y="1482090"/>
            <a:ext cx="7362094" cy="4771292"/>
          </a:xfrm>
          <a:prstGeom prst="rect">
            <a:avLst/>
          </a:prstGeom>
        </p:spPr>
      </p:pic>
      <p:sp>
        <p:nvSpPr>
          <p:cNvPr id="6" name="Right Arrow 5"/>
          <p:cNvSpPr/>
          <p:nvPr/>
        </p:nvSpPr>
        <p:spPr>
          <a:xfrm>
            <a:off x="2205990" y="5760720"/>
            <a:ext cx="2057400" cy="35433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91440" y="4857750"/>
            <a:ext cx="2114550" cy="1815882"/>
          </a:xfrm>
          <a:prstGeom prst="rect">
            <a:avLst/>
          </a:prstGeom>
          <a:noFill/>
        </p:spPr>
        <p:txBody>
          <a:bodyPr wrap="square" rtlCol="0">
            <a:spAutoFit/>
          </a:bodyPr>
          <a:lstStyle/>
          <a:p>
            <a:pPr algn="ctr"/>
            <a:r>
              <a:rPr lang="en-GB" sz="2800" b="1" dirty="0" smtClean="0">
                <a:solidFill>
                  <a:schemeClr val="bg1"/>
                </a:solidFill>
                <a:latin typeface="Ebrima" panose="02000000000000000000" pitchFamily="2" charset="0"/>
                <a:ea typeface="Ebrima" panose="02000000000000000000" pitchFamily="2" charset="0"/>
                <a:cs typeface="Ebrima" panose="02000000000000000000" pitchFamily="2" charset="0"/>
              </a:rPr>
              <a:t>How we monitor and assess in PE</a:t>
            </a:r>
            <a:endParaRPr lang="en-GB" sz="28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446432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Implementation – </a:t>
            </a:r>
            <a:b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planning overview</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r="73810"/>
          <a:stretch/>
        </p:blipFill>
        <p:spPr bwMode="auto">
          <a:xfrm>
            <a:off x="10968814" y="244584"/>
            <a:ext cx="1152525" cy="109982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a:srcRect l="21433" t="18610" r="22193" b="24328"/>
          <a:stretch/>
        </p:blipFill>
        <p:spPr>
          <a:xfrm>
            <a:off x="59292" y="1770611"/>
            <a:ext cx="5971262" cy="3399905"/>
          </a:xfrm>
          <a:prstGeom prst="rect">
            <a:avLst/>
          </a:prstGeom>
        </p:spPr>
      </p:pic>
      <p:pic>
        <p:nvPicPr>
          <p:cNvPr id="6" name="Picture 5"/>
          <p:cNvPicPr>
            <a:picLocks noChangeAspect="1"/>
          </p:cNvPicPr>
          <p:nvPr/>
        </p:nvPicPr>
        <p:blipFill rotWithShape="1">
          <a:blip r:embed="rId4"/>
          <a:srcRect l="24285" t="20301" r="24424" b="22237"/>
          <a:stretch/>
        </p:blipFill>
        <p:spPr>
          <a:xfrm>
            <a:off x="6090016" y="2443943"/>
            <a:ext cx="5883119" cy="3707476"/>
          </a:xfrm>
          <a:prstGeom prst="rect">
            <a:avLst/>
          </a:prstGeom>
        </p:spPr>
      </p:pic>
    </p:spTree>
    <p:extLst>
      <p:ext uri="{BB962C8B-B14F-4D97-AF65-F5344CB8AC3E}">
        <p14:creationId xmlns:p14="http://schemas.microsoft.com/office/powerpoint/2010/main" val="4284888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Ebrima" panose="02000000000000000000" pitchFamily="2" charset="0"/>
                <a:ea typeface="Ebrima" panose="02000000000000000000" pitchFamily="2" charset="0"/>
                <a:cs typeface="Ebrima" panose="02000000000000000000" pitchFamily="2" charset="0"/>
              </a:rPr>
              <a:t>Provision</a:t>
            </a:r>
            <a:endParaRPr lang="en-GB"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rotWithShape="1">
          <a:blip r:embed="rId2"/>
          <a:srcRect l="12966" t="40474" r="13866" b="19368"/>
          <a:stretch/>
        </p:blipFill>
        <p:spPr>
          <a:xfrm>
            <a:off x="1358582" y="250454"/>
            <a:ext cx="5017770" cy="1451610"/>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r="73810"/>
          <a:stretch/>
        </p:blipFill>
        <p:spPr bwMode="auto">
          <a:xfrm>
            <a:off x="10968814"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a:stretch>
            <a:fillRect/>
          </a:stretch>
        </p:blipFill>
        <p:spPr>
          <a:xfrm>
            <a:off x="2172017" y="2559958"/>
            <a:ext cx="2371725" cy="1933575"/>
          </a:xfrm>
          <a:prstGeom prst="rect">
            <a:avLst/>
          </a:prstGeom>
        </p:spPr>
      </p:pic>
      <p:pic>
        <p:nvPicPr>
          <p:cNvPr id="7" name="Picture 6"/>
          <p:cNvPicPr>
            <a:picLocks noChangeAspect="1"/>
          </p:cNvPicPr>
          <p:nvPr/>
        </p:nvPicPr>
        <p:blipFill>
          <a:blip r:embed="rId5"/>
          <a:stretch>
            <a:fillRect/>
          </a:stretch>
        </p:blipFill>
        <p:spPr>
          <a:xfrm>
            <a:off x="6571274" y="2859006"/>
            <a:ext cx="4397540" cy="1552073"/>
          </a:xfrm>
          <a:prstGeom prst="rect">
            <a:avLst/>
          </a:prstGeom>
        </p:spPr>
      </p:pic>
      <p:pic>
        <p:nvPicPr>
          <p:cNvPr id="8" name="Picture 7"/>
          <p:cNvPicPr>
            <a:picLocks noChangeAspect="1"/>
          </p:cNvPicPr>
          <p:nvPr/>
        </p:nvPicPr>
        <p:blipFill>
          <a:blip r:embed="rId6"/>
          <a:stretch>
            <a:fillRect/>
          </a:stretch>
        </p:blipFill>
        <p:spPr>
          <a:xfrm>
            <a:off x="3867467" y="5253617"/>
            <a:ext cx="3790950" cy="1209675"/>
          </a:xfrm>
          <a:prstGeom prst="rect">
            <a:avLst/>
          </a:prstGeom>
        </p:spPr>
      </p:pic>
      <p:pic>
        <p:nvPicPr>
          <p:cNvPr id="9" name="Picture 8"/>
          <p:cNvPicPr>
            <a:picLocks noChangeAspect="1"/>
          </p:cNvPicPr>
          <p:nvPr/>
        </p:nvPicPr>
        <p:blipFill>
          <a:blip r:embed="rId7"/>
          <a:stretch>
            <a:fillRect/>
          </a:stretch>
        </p:blipFill>
        <p:spPr>
          <a:xfrm>
            <a:off x="7353300" y="289823"/>
            <a:ext cx="2286000" cy="2000250"/>
          </a:xfrm>
          <a:prstGeom prst="rect">
            <a:avLst/>
          </a:prstGeom>
        </p:spPr>
      </p:pic>
      <p:pic>
        <p:nvPicPr>
          <p:cNvPr id="10" name="Picture 9"/>
          <p:cNvPicPr>
            <a:picLocks noChangeAspect="1"/>
          </p:cNvPicPr>
          <p:nvPr/>
        </p:nvPicPr>
        <p:blipFill>
          <a:blip r:embed="rId8"/>
          <a:stretch>
            <a:fillRect/>
          </a:stretch>
        </p:blipFill>
        <p:spPr>
          <a:xfrm>
            <a:off x="8782826" y="4805942"/>
            <a:ext cx="2762250" cy="1657350"/>
          </a:xfrm>
          <a:prstGeom prst="rect">
            <a:avLst/>
          </a:prstGeom>
        </p:spPr>
      </p:pic>
      <p:sp>
        <p:nvSpPr>
          <p:cNvPr id="11" name="TextBox 10"/>
          <p:cNvSpPr txBox="1"/>
          <p:nvPr/>
        </p:nvSpPr>
        <p:spPr>
          <a:xfrm>
            <a:off x="9218612" y="6034375"/>
            <a:ext cx="2165668" cy="369332"/>
          </a:xfrm>
          <a:prstGeom prst="rect">
            <a:avLst/>
          </a:prstGeom>
          <a:noFill/>
        </p:spPr>
        <p:txBody>
          <a:bodyPr wrap="square" rtlCol="0">
            <a:spAutoFit/>
          </a:bodyPr>
          <a:lstStyle/>
          <a:p>
            <a:r>
              <a:rPr lang="en-GB" b="1" dirty="0" smtClean="0">
                <a:solidFill>
                  <a:srgbClr val="FF0000"/>
                </a:solidFill>
              </a:rPr>
              <a:t>SPORTS LEADERS</a:t>
            </a:r>
            <a:endParaRPr lang="en-GB" b="1" dirty="0">
              <a:solidFill>
                <a:srgbClr val="FF0000"/>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792" y="2977853"/>
            <a:ext cx="1505345" cy="980902"/>
          </a:xfrm>
          <a:prstGeom prst="rect">
            <a:avLst/>
          </a:prstGeom>
        </p:spPr>
      </p:pic>
      <p:sp>
        <p:nvSpPr>
          <p:cNvPr id="12" name="AutoShape 2" descr="PGL Travel - Wikipedia"/>
          <p:cNvSpPr>
            <a:spLocks noChangeAspect="1" noChangeArrowheads="1"/>
          </p:cNvSpPr>
          <p:nvPr/>
        </p:nvSpPr>
        <p:spPr bwMode="auto">
          <a:xfrm flipH="1" flipV="1">
            <a:off x="460375" y="160338"/>
            <a:ext cx="1075368" cy="10753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10"/>
          <a:stretch>
            <a:fillRect/>
          </a:stretch>
        </p:blipFill>
        <p:spPr>
          <a:xfrm>
            <a:off x="9881062" y="1491088"/>
            <a:ext cx="1864822" cy="1019825"/>
          </a:xfrm>
          <a:prstGeom prst="rect">
            <a:avLst/>
          </a:prstGeom>
        </p:spPr>
      </p:pic>
      <p:pic>
        <p:nvPicPr>
          <p:cNvPr id="14" name="Picture 13"/>
          <p:cNvPicPr>
            <a:picLocks noChangeAspect="1"/>
          </p:cNvPicPr>
          <p:nvPr/>
        </p:nvPicPr>
        <p:blipFill>
          <a:blip r:embed="rId11"/>
          <a:stretch>
            <a:fillRect/>
          </a:stretch>
        </p:blipFill>
        <p:spPr>
          <a:xfrm>
            <a:off x="4718946" y="2215025"/>
            <a:ext cx="1650393" cy="1650393"/>
          </a:xfrm>
          <a:prstGeom prst="rect">
            <a:avLst/>
          </a:prstGeom>
        </p:spPr>
      </p:pic>
      <p:pic>
        <p:nvPicPr>
          <p:cNvPr id="15" name="Picture 14"/>
          <p:cNvPicPr>
            <a:picLocks noChangeAspect="1"/>
          </p:cNvPicPr>
          <p:nvPr/>
        </p:nvPicPr>
        <p:blipFill>
          <a:blip r:embed="rId12"/>
          <a:stretch>
            <a:fillRect/>
          </a:stretch>
        </p:blipFill>
        <p:spPr>
          <a:xfrm>
            <a:off x="1085215" y="5585628"/>
            <a:ext cx="2381250" cy="1266825"/>
          </a:xfrm>
          <a:prstGeom prst="rect">
            <a:avLst/>
          </a:prstGeom>
        </p:spPr>
      </p:pic>
    </p:spTree>
    <p:extLst>
      <p:ext uri="{BB962C8B-B14F-4D97-AF65-F5344CB8AC3E}">
        <p14:creationId xmlns:p14="http://schemas.microsoft.com/office/powerpoint/2010/main" val="2282640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1630" y="1945178"/>
            <a:ext cx="2133803" cy="743301"/>
          </a:xfrm>
        </p:spPr>
        <p:txBody>
          <a:bodyPr>
            <a:normAutofit/>
          </a:bodyPr>
          <a:lstStyle/>
          <a:p>
            <a:r>
              <a:rPr lang="en-US" sz="4000" b="1" dirty="0" smtClean="0">
                <a:solidFill>
                  <a:schemeClr val="bg1"/>
                </a:solidFill>
                <a:latin typeface="Ebrima" panose="02000000000000000000" pitchFamily="2" charset="0"/>
                <a:ea typeface="Ebrima" panose="02000000000000000000" pitchFamily="2" charset="0"/>
                <a:cs typeface="Ebrima" panose="02000000000000000000" pitchFamily="2" charset="0"/>
              </a:rPr>
              <a:t>Impact</a:t>
            </a:r>
            <a:endParaRPr lang="en-GB" sz="40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48887" y="-83126"/>
            <a:ext cx="10374283"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Our broad PE curriculum provides children with experiences of different sports, in the hope that they will further their interests and strengths outside of school</a:t>
            </a:r>
          </a:p>
          <a:p>
            <a:pPr marL="285750" indent="-285750">
              <a:buFont typeface="Arial" panose="020B0604020202020204" pitchFamily="34" charset="0"/>
              <a:buChar char="•"/>
            </a:pPr>
            <a:r>
              <a:rPr lang="en-US" dirty="0" smtClean="0">
                <a:solidFill>
                  <a:schemeClr val="bg1"/>
                </a:solidFill>
              </a:rPr>
              <a:t>Our links with external agencies enhance our provision of PE and are used to not only broaden the children’s experiences and develop their skills but staff work alongside these specialists as continuous CPD</a:t>
            </a:r>
          </a:p>
          <a:p>
            <a:pPr marL="285750" indent="-285750">
              <a:buFont typeface="Arial" panose="020B0604020202020204" pitchFamily="34" charset="0"/>
              <a:buChar char="•"/>
            </a:pPr>
            <a:r>
              <a:rPr lang="en-US" dirty="0" smtClean="0">
                <a:solidFill>
                  <a:schemeClr val="bg1"/>
                </a:solidFill>
              </a:rPr>
              <a:t>Our PGL residential trip in Year 6 enables the children to experience outdoor and adventurous activities such as climbing , abseiling, kayaking, raft building, team games and many more. </a:t>
            </a: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Children build their confidence in a range of sports taught by experts.</a:t>
            </a:r>
          </a:p>
          <a:p>
            <a:pPr marL="285750" indent="-285750">
              <a:buFont typeface="Arial" panose="020B0604020202020204" pitchFamily="34" charset="0"/>
              <a:buChar char="•"/>
            </a:pPr>
            <a:r>
              <a:rPr lang="en-US" dirty="0" smtClean="0">
                <a:solidFill>
                  <a:schemeClr val="bg1"/>
                </a:solidFill>
              </a:rPr>
              <a:t>Some children go on to join clubs outside of school, having been introduced to different sports within school.</a:t>
            </a:r>
          </a:p>
          <a:p>
            <a:pPr marL="285750" indent="-285750">
              <a:buFont typeface="Arial" panose="020B0604020202020204" pitchFamily="34" charset="0"/>
              <a:buChar char="•"/>
            </a:pPr>
            <a:r>
              <a:rPr lang="en-US" dirty="0" smtClean="0">
                <a:solidFill>
                  <a:schemeClr val="bg1"/>
                </a:solidFill>
              </a:rPr>
              <a:t>Children swim at the Springfield Community Campus in </a:t>
            </a:r>
            <a:r>
              <a:rPr lang="en-US" dirty="0">
                <a:solidFill>
                  <a:schemeClr val="bg1"/>
                </a:solidFill>
              </a:rPr>
              <a:t>C</a:t>
            </a:r>
            <a:r>
              <a:rPr lang="en-US" dirty="0" smtClean="0">
                <a:solidFill>
                  <a:schemeClr val="bg1"/>
                </a:solidFill>
              </a:rPr>
              <a:t>orsham with the aim for all children being able to swim 25 meters by the time they leave for secondary school.</a:t>
            </a:r>
          </a:p>
          <a:p>
            <a:pPr marL="285750" indent="-285750">
              <a:buFont typeface="Arial" panose="020B0604020202020204" pitchFamily="34" charset="0"/>
              <a:buChar char="•"/>
            </a:pPr>
            <a:r>
              <a:rPr lang="en-US" dirty="0" smtClean="0">
                <a:solidFill>
                  <a:schemeClr val="bg1"/>
                </a:solidFill>
              </a:rPr>
              <a:t>We encourage all pupils to take part in our weekly Magic Mile Club and </a:t>
            </a:r>
            <a:r>
              <a:rPr lang="en-US" dirty="0" smtClean="0">
                <a:solidFill>
                  <a:schemeClr val="bg1"/>
                </a:solidFill>
              </a:rPr>
              <a:t>approximately </a:t>
            </a:r>
            <a:r>
              <a:rPr lang="en-US" dirty="0" smtClean="0">
                <a:solidFill>
                  <a:schemeClr val="bg1"/>
                </a:solidFill>
              </a:rPr>
              <a:t>50% of the school attend regularly.</a:t>
            </a:r>
          </a:p>
          <a:p>
            <a:pPr marL="285750" indent="-285750">
              <a:buFont typeface="Arial" panose="020B0604020202020204" pitchFamily="34" charset="0"/>
              <a:buChar char="•"/>
            </a:pPr>
            <a:r>
              <a:rPr lang="en-US" dirty="0" smtClean="0">
                <a:solidFill>
                  <a:schemeClr val="bg1"/>
                </a:solidFill>
              </a:rPr>
              <a:t>We have sports clubs that are </a:t>
            </a:r>
            <a:r>
              <a:rPr lang="en-US" dirty="0" smtClean="0">
                <a:solidFill>
                  <a:schemeClr val="bg1"/>
                </a:solidFill>
              </a:rPr>
              <a:t>completely </a:t>
            </a:r>
            <a:r>
              <a:rPr lang="en-US" dirty="0" smtClean="0">
                <a:solidFill>
                  <a:schemeClr val="bg1"/>
                </a:solidFill>
              </a:rPr>
              <a:t>free to our pupils: rugby, crockery </a:t>
            </a:r>
          </a:p>
          <a:p>
            <a:pPr marL="285750" indent="-285750">
              <a:buFont typeface="Arial" panose="020B0604020202020204" pitchFamily="34" charset="0"/>
              <a:buChar char="•"/>
            </a:pPr>
            <a:endParaRPr lang="en-US" dirty="0" smtClean="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val="1845317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1009</TotalTime>
  <Words>931</Words>
  <Application>Microsoft Office PowerPoint</Application>
  <PresentationFormat>Widescreen</PresentationFormat>
  <Paragraphs>86</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Century Gothic</vt:lpstr>
      <vt:lpstr>Ebrima</vt:lpstr>
      <vt:lpstr>Montserrat</vt:lpstr>
      <vt:lpstr>Times New Roman</vt:lpstr>
      <vt:lpstr>Wingdings 3</vt:lpstr>
      <vt:lpstr>Slice</vt:lpstr>
      <vt:lpstr>Subject Leader Impact Report Physical Education 2022-2023</vt:lpstr>
      <vt:lpstr>Intent</vt:lpstr>
      <vt:lpstr>Progression mapping </vt:lpstr>
      <vt:lpstr>Progression mapping </vt:lpstr>
      <vt:lpstr>Progression mapping </vt:lpstr>
      <vt:lpstr>Implementation</vt:lpstr>
      <vt:lpstr>Implementation –  planning overview</vt:lpstr>
      <vt:lpstr>Provision</vt:lpstr>
      <vt:lpstr>Impact</vt:lpstr>
      <vt:lpstr>Evidence</vt:lpstr>
      <vt:lpstr>Provision sports day  2023</vt:lpstr>
      <vt:lpstr>IMPACT of sports day</vt:lpstr>
      <vt:lpstr>Children’s voice</vt:lpstr>
      <vt:lpstr>Photos/ regis magic moments</vt:lpstr>
      <vt:lpstr>Final reflection/next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Head</dc:creator>
  <cp:lastModifiedBy>Head</cp:lastModifiedBy>
  <cp:revision>42</cp:revision>
  <dcterms:created xsi:type="dcterms:W3CDTF">2023-06-15T10:49:09Z</dcterms:created>
  <dcterms:modified xsi:type="dcterms:W3CDTF">2023-10-09T11:04:48Z</dcterms:modified>
</cp:coreProperties>
</file>