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sldIdLst>
    <p:sldId id="26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6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EE"/>
    <a:srgbClr val="FD9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8" autoAdjust="0"/>
    <p:restoredTop sz="94660"/>
  </p:normalViewPr>
  <p:slideViewPr>
    <p:cSldViewPr snapToGrid="0">
      <p:cViewPr varScale="1">
        <p:scale>
          <a:sx n="69" d="100"/>
          <a:sy n="69" d="100"/>
        </p:scale>
        <p:origin x="14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E1601-61B3-4F01-8A49-4226151B3F5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5B26D-5972-45BF-9919-701AC0F48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918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mojione.com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mojione.com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mojione.com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mojione.com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242B95-A0C9-4BAC-8E3B-69CB73C5A5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943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242B95-A0C9-4BAC-8E3B-69CB73C5A5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702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5B26D-5972-45BF-9919-701AC0F48BC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573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Emoji provided free by </a:t>
            </a:r>
            <a:r>
              <a:rPr lang="en-GB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EmojiOne</a:t>
            </a:r>
            <a:r>
              <a:rPr lang="en-GB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https://www.emojione.com/ </a:t>
            </a:r>
            <a:endParaRPr lang="en-GB" sz="1200" b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242B95-A0C9-4BAC-8E3B-69CB73C5A5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842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242B95-A0C9-4BAC-8E3B-69CB73C5A5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630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242B95-A0C9-4BAC-8E3B-69CB73C5A5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405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Emoji provided free by </a:t>
            </a:r>
            <a:r>
              <a:rPr lang="en-GB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EmojiOne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242B95-A0C9-4BAC-8E3B-69CB73C5A5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63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242B95-A0C9-4BAC-8E3B-69CB73C5A5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652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Emoji provided free by </a:t>
            </a:r>
            <a:r>
              <a:rPr lang="en-GB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EmojiOne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242B95-A0C9-4BAC-8E3B-69CB73C5A5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110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242B95-A0C9-4BAC-8E3B-69CB73C5A5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18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Emoji provided free by </a:t>
            </a:r>
            <a:r>
              <a:rPr lang="en-GB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EmojiOne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242B95-A0C9-4BAC-8E3B-69CB73C5A5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526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3E48-058B-4676-906C-D8EB24784C9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2DD7-5D4E-44EE-9C37-02EB7409B9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415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3E48-058B-4676-906C-D8EB24784C9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2DD7-5D4E-44EE-9C37-02EB7409B9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18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3E48-058B-4676-906C-D8EB24784C9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2DD7-5D4E-44EE-9C37-02EB7409B9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58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3E48-058B-4676-906C-D8EB24784C9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2DD7-5D4E-44EE-9C37-02EB7409B9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488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3E48-058B-4676-906C-D8EB24784C9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2DD7-5D4E-44EE-9C37-02EB7409B9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08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3E48-058B-4676-906C-D8EB24784C9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2DD7-5D4E-44EE-9C37-02EB7409B9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14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3E48-058B-4676-906C-D8EB24784C9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2DD7-5D4E-44EE-9C37-02EB7409B9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496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3E48-058B-4676-906C-D8EB24784C9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2DD7-5D4E-44EE-9C37-02EB7409B9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96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3E48-058B-4676-906C-D8EB24784C9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2DD7-5D4E-44EE-9C37-02EB7409B9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373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3E48-058B-4676-906C-D8EB24784C9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2DD7-5D4E-44EE-9C37-02EB7409B9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597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3E48-058B-4676-906C-D8EB24784C9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2DD7-5D4E-44EE-9C37-02EB7409B9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28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F3E48-058B-4676-906C-D8EB24784C9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42DD7-5D4E-44EE-9C37-02EB7409B9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1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4.sv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svg"/><Relationship Id="rId5" Type="http://schemas.openxmlformats.org/officeDocument/2006/relationships/image" Target="../media/image31.pn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5" Type="http://schemas.openxmlformats.org/officeDocument/2006/relationships/image" Target="../media/image29.png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E01C51F8-D661-4EE8-97EE-99A866B089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r="5443" b="42625"/>
          <a:stretch/>
        </p:blipFill>
        <p:spPr>
          <a:xfrm>
            <a:off x="2180151" y="245269"/>
            <a:ext cx="7259271" cy="845812"/>
          </a:xfrm>
          <a:prstGeom prst="round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5555" y="321906"/>
            <a:ext cx="6353594" cy="696452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GB" sz="4000" dirty="0">
                <a:solidFill>
                  <a:schemeClr val="bg1"/>
                </a:solidFill>
                <a:latin typeface="NettoOT" panose="02010504010101010104" pitchFamily="50" charset="0"/>
              </a:rPr>
              <a:t>How do YOU use the internet?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8A4DAAD-02B6-44E1-9977-4AEF57FEFB8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13" y="4619832"/>
            <a:ext cx="2194059" cy="169185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DDA460F-80BA-4DD6-89EB-48DA607B219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" y="1412562"/>
            <a:ext cx="2143682" cy="122433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8948AEA-DA42-45E5-A1DF-7CBA8942318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810" y="4085498"/>
            <a:ext cx="961044" cy="217947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12E04FB-8D05-47C2-927D-278ADE0CEFD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770" y="2849010"/>
            <a:ext cx="2292762" cy="59650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46FF085-4048-46E8-8D0B-0895FA708D4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645" y="3608185"/>
            <a:ext cx="1352694" cy="95462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150F30F-8E74-4BB7-BEA3-5505E6E44C3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810" y="1718418"/>
            <a:ext cx="1132186" cy="88058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9B56646-AA36-44C9-B0CF-80A0BC2B7EE0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53" y="2971984"/>
            <a:ext cx="1619338" cy="161933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EC11268-5752-45CC-A2A2-B2257A70279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627" y="4154503"/>
            <a:ext cx="2134991" cy="89027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7C1F3A7-6BEF-4DDF-AAE3-D3DEF4ADE7CC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795" y="5324435"/>
            <a:ext cx="1113366" cy="111336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CBD259E-D4FA-430E-8794-17D14DB82BE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61" y="3542334"/>
            <a:ext cx="1220175" cy="122433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DFBA11A-E979-4225-BA07-DDEF88B3961A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309" y="1066137"/>
            <a:ext cx="2292762" cy="128967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C71F603-967D-45B7-879E-17949B47055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77" y="5483174"/>
            <a:ext cx="954626" cy="95462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CC3DF86-3D93-47C2-AEDE-9FD6F0FFA38E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114" y="1268868"/>
            <a:ext cx="1915055" cy="191505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0392917-D03D-45B6-AFA2-15B035E63B4B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785" y="2440526"/>
            <a:ext cx="1052075" cy="8530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E4C22A-1C45-4CB8-9343-23B76D9C7E6B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36" y="5021326"/>
            <a:ext cx="1201780" cy="157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2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3041" y="230366"/>
            <a:ext cx="6850959" cy="845812"/>
          </a:xfrm>
        </p:spPr>
        <p:txBody>
          <a:bodyPr anchor="ctr">
            <a:noAutofit/>
          </a:bodyPr>
          <a:lstStyle/>
          <a:p>
            <a:pPr marL="0" indent="0" algn="r">
              <a:buNone/>
            </a:pPr>
            <a:r>
              <a:rPr lang="en-GB" sz="3200" dirty="0">
                <a:solidFill>
                  <a:schemeClr val="bg1"/>
                </a:solidFill>
                <a:latin typeface="NettoOT" panose="02010504010101010104" pitchFamily="50" charset="0"/>
              </a:rPr>
              <a:t>Making positive choices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333E7FF-4BFA-4B97-A6B5-4C74EBC427CB}"/>
              </a:ext>
            </a:extLst>
          </p:cNvPr>
          <p:cNvSpPr txBox="1">
            <a:spLocks/>
          </p:cNvSpPr>
          <p:nvPr/>
        </p:nvSpPr>
        <p:spPr>
          <a:xfrm>
            <a:off x="4352744" y="1327796"/>
            <a:ext cx="4906425" cy="202751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latin typeface="NettoOT" panose="02010504010101010104" pitchFamily="50" charset="0"/>
              </a:rPr>
              <a:t>You’ve installed a new gaming app on your mum’s phone when a pop-up appears.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EB647F5-D4A1-4A74-AD22-ED9286A9A3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31338" r="5443" b="42625"/>
          <a:stretch/>
        </p:blipFill>
        <p:spPr>
          <a:xfrm>
            <a:off x="4726745" y="231201"/>
            <a:ext cx="4853355" cy="845812"/>
          </a:xfrm>
          <a:prstGeom prst="round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7AAC69E-873E-484E-BD87-F9CAD938C47B}"/>
              </a:ext>
            </a:extLst>
          </p:cNvPr>
          <p:cNvSpPr txBox="1">
            <a:spLocks/>
          </p:cNvSpPr>
          <p:nvPr/>
        </p:nvSpPr>
        <p:spPr>
          <a:xfrm>
            <a:off x="4726745" y="229531"/>
            <a:ext cx="4417256" cy="8915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  <a:latin typeface="NettoOT" panose="02010504010101010104" pitchFamily="50" charset="0"/>
              </a:rPr>
              <a:t>Permission Mission</a:t>
            </a:r>
            <a:endParaRPr lang="en-GB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88A3065-6D36-493D-B003-30502B254AFD}"/>
              </a:ext>
            </a:extLst>
          </p:cNvPr>
          <p:cNvSpPr/>
          <p:nvPr/>
        </p:nvSpPr>
        <p:spPr>
          <a:xfrm>
            <a:off x="4211840" y="4136792"/>
            <a:ext cx="24793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NettoOT" panose="02010504010101010104" pitchFamily="50" charset="0"/>
              </a:rPr>
              <a:t>What do you do next?</a:t>
            </a:r>
            <a:endParaRPr lang="en-GB" sz="3200" b="1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C57D97C-E1BE-445C-9BB6-C7AF343430BF}"/>
              </a:ext>
            </a:extLst>
          </p:cNvPr>
          <p:cNvGrpSpPr/>
          <p:nvPr/>
        </p:nvGrpSpPr>
        <p:grpSpPr>
          <a:xfrm>
            <a:off x="243485" y="3347637"/>
            <a:ext cx="4913186" cy="923330"/>
            <a:chOff x="354891" y="3824104"/>
            <a:chExt cx="4913186" cy="92333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C0692898-B980-4C5F-A314-C668316FFF71}"/>
                </a:ext>
              </a:extLst>
            </p:cNvPr>
            <p:cNvSpPr/>
            <p:nvPr/>
          </p:nvSpPr>
          <p:spPr>
            <a:xfrm>
              <a:off x="796548" y="4149800"/>
              <a:ext cx="1720434" cy="490638"/>
            </a:xfrm>
            <a:prstGeom prst="roundRect">
              <a:avLst/>
            </a:prstGeom>
            <a:solidFill>
              <a:srgbClr val="FD96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B1B7446-F148-4A0D-852D-ACBF76F398DB}"/>
                </a:ext>
              </a:extLst>
            </p:cNvPr>
            <p:cNvSpPr/>
            <p:nvPr/>
          </p:nvSpPr>
          <p:spPr>
            <a:xfrm>
              <a:off x="354891" y="4026355"/>
              <a:ext cx="667647" cy="667647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FD96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DEA8458-AD6E-4553-9715-68CD745507B7}"/>
                </a:ext>
              </a:extLst>
            </p:cNvPr>
            <p:cNvSpPr txBox="1"/>
            <p:nvPr/>
          </p:nvSpPr>
          <p:spPr>
            <a:xfrm>
              <a:off x="445763" y="3824104"/>
              <a:ext cx="5767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rgbClr val="FD9622"/>
                  </a:solidFill>
                  <a:latin typeface="NettoOT-Bold" panose="02010804010101010104" pitchFamily="50" charset="0"/>
                </a:rPr>
                <a:t>a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204D228-00A4-40FE-94BE-FDA782D5BD6C}"/>
                </a:ext>
              </a:extLst>
            </p:cNvPr>
            <p:cNvSpPr/>
            <p:nvPr/>
          </p:nvSpPr>
          <p:spPr>
            <a:xfrm>
              <a:off x="1022537" y="4182309"/>
              <a:ext cx="4245540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  <a:latin typeface="NettoOT" panose="02010504010101010104" pitchFamily="50" charset="0"/>
                </a:rPr>
                <a:t>Click confirm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3E50C3D-6F94-4D3F-B2BA-D9FACFA7871D}"/>
              </a:ext>
            </a:extLst>
          </p:cNvPr>
          <p:cNvGrpSpPr/>
          <p:nvPr/>
        </p:nvGrpSpPr>
        <p:grpSpPr>
          <a:xfrm>
            <a:off x="243484" y="4160770"/>
            <a:ext cx="2344971" cy="923330"/>
            <a:chOff x="3676735" y="4232337"/>
            <a:chExt cx="2344971" cy="923330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493E31BA-CB53-448D-BAC8-B9020F8249BE}"/>
                </a:ext>
              </a:extLst>
            </p:cNvPr>
            <p:cNvSpPr/>
            <p:nvPr/>
          </p:nvSpPr>
          <p:spPr>
            <a:xfrm>
              <a:off x="4118391" y="4558033"/>
              <a:ext cx="1903315" cy="490638"/>
            </a:xfrm>
            <a:prstGeom prst="roundRect">
              <a:avLst/>
            </a:prstGeom>
            <a:solidFill>
              <a:srgbClr val="00A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18BA9B4-A521-4182-99DE-6CC8495A62A3}"/>
                </a:ext>
              </a:extLst>
            </p:cNvPr>
            <p:cNvSpPr/>
            <p:nvPr/>
          </p:nvSpPr>
          <p:spPr>
            <a:xfrm>
              <a:off x="3676735" y="4434588"/>
              <a:ext cx="667647" cy="667647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00AD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3F9D69D-CEFF-43E9-9690-56822612468A}"/>
                </a:ext>
              </a:extLst>
            </p:cNvPr>
            <p:cNvSpPr txBox="1"/>
            <p:nvPr/>
          </p:nvSpPr>
          <p:spPr>
            <a:xfrm>
              <a:off x="3767607" y="4232337"/>
              <a:ext cx="5767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rgbClr val="00ADEE"/>
                  </a:solidFill>
                  <a:latin typeface="NettoOT-Bold" panose="02010804010101010104" pitchFamily="50" charset="0"/>
                </a:rPr>
                <a:t>b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F3311C0-2AE1-44FF-9BFA-889D514426FE}"/>
                </a:ext>
              </a:extLst>
            </p:cNvPr>
            <p:cNvSpPr/>
            <p:nvPr/>
          </p:nvSpPr>
          <p:spPr>
            <a:xfrm>
              <a:off x="4326070" y="4595976"/>
              <a:ext cx="161326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  <a:latin typeface="NettoOT" panose="02010504010101010104" pitchFamily="50" charset="0"/>
                </a:rPr>
                <a:t>Ask your Mum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3ED7C9A-11F2-4C47-97A6-ECB114D15900}"/>
              </a:ext>
            </a:extLst>
          </p:cNvPr>
          <p:cNvGrpSpPr/>
          <p:nvPr/>
        </p:nvGrpSpPr>
        <p:grpSpPr>
          <a:xfrm>
            <a:off x="243484" y="5778438"/>
            <a:ext cx="2714158" cy="923330"/>
            <a:chOff x="243484" y="5778438"/>
            <a:chExt cx="2714158" cy="923330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52154953-63E8-4FB1-971F-97BBDA7625B1}"/>
                </a:ext>
              </a:extLst>
            </p:cNvPr>
            <p:cNvSpPr/>
            <p:nvPr/>
          </p:nvSpPr>
          <p:spPr>
            <a:xfrm>
              <a:off x="685141" y="6104134"/>
              <a:ext cx="2046511" cy="490638"/>
            </a:xfrm>
            <a:prstGeom prst="roundRect">
              <a:avLst/>
            </a:prstGeom>
            <a:solidFill>
              <a:srgbClr val="00A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BDB3646-DAB6-4DDC-B54F-5CD70A83F58C}"/>
                </a:ext>
              </a:extLst>
            </p:cNvPr>
            <p:cNvSpPr/>
            <p:nvPr/>
          </p:nvSpPr>
          <p:spPr>
            <a:xfrm>
              <a:off x="243484" y="5980689"/>
              <a:ext cx="667647" cy="667647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00AD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278D0A0-6137-474B-922E-00F087980E68}"/>
                </a:ext>
              </a:extLst>
            </p:cNvPr>
            <p:cNvSpPr txBox="1"/>
            <p:nvPr/>
          </p:nvSpPr>
          <p:spPr>
            <a:xfrm>
              <a:off x="334356" y="5778438"/>
              <a:ext cx="5767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rgbClr val="00ADEE"/>
                  </a:solidFill>
                  <a:latin typeface="NettoOT-Bold" panose="02010804010101010104" pitchFamily="50" charset="0"/>
                </a:rPr>
                <a:t>d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9F91453-736C-408E-9A3D-3E87E4BDDD37}"/>
                </a:ext>
              </a:extLst>
            </p:cNvPr>
            <p:cNvSpPr/>
            <p:nvPr/>
          </p:nvSpPr>
          <p:spPr>
            <a:xfrm>
              <a:off x="911131" y="6128319"/>
              <a:ext cx="204651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  <a:latin typeface="NettoOT" panose="02010504010101010104" pitchFamily="50" charset="0"/>
                </a:rPr>
                <a:t>Something else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FC6FACE-0794-43DF-B93B-5D0C12AE5851}"/>
              </a:ext>
            </a:extLst>
          </p:cNvPr>
          <p:cNvGrpSpPr/>
          <p:nvPr/>
        </p:nvGrpSpPr>
        <p:grpSpPr>
          <a:xfrm>
            <a:off x="243484" y="4962104"/>
            <a:ext cx="5264892" cy="923330"/>
            <a:chOff x="5069185" y="4541562"/>
            <a:chExt cx="5264892" cy="923330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4FDB1B00-1FED-44E2-BF12-2BE8EC4D79D9}"/>
                </a:ext>
              </a:extLst>
            </p:cNvPr>
            <p:cNvSpPr/>
            <p:nvPr/>
          </p:nvSpPr>
          <p:spPr>
            <a:xfrm>
              <a:off x="5510843" y="4867258"/>
              <a:ext cx="1467216" cy="490638"/>
            </a:xfrm>
            <a:prstGeom prst="roundRect">
              <a:avLst/>
            </a:prstGeom>
            <a:solidFill>
              <a:srgbClr val="FD96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80BA803-BA55-41FA-9824-9A4197F8C82C}"/>
                </a:ext>
              </a:extLst>
            </p:cNvPr>
            <p:cNvSpPr/>
            <p:nvPr/>
          </p:nvSpPr>
          <p:spPr>
            <a:xfrm>
              <a:off x="5069185" y="4743813"/>
              <a:ext cx="667647" cy="667647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FD96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591E5B5-F9AE-4DF4-AD23-91F44170EDC0}"/>
                </a:ext>
              </a:extLst>
            </p:cNvPr>
            <p:cNvSpPr txBox="1"/>
            <p:nvPr/>
          </p:nvSpPr>
          <p:spPr>
            <a:xfrm>
              <a:off x="5160057" y="4541562"/>
              <a:ext cx="5767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rgbClr val="FD9622"/>
                  </a:solidFill>
                  <a:latin typeface="NettoOT-Bold" panose="02010804010101010104" pitchFamily="50" charset="0"/>
                </a:rPr>
                <a:t>c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E2EC010-DDE3-4A48-A4C3-FCBEE965157F}"/>
                </a:ext>
              </a:extLst>
            </p:cNvPr>
            <p:cNvSpPr/>
            <p:nvPr/>
          </p:nvSpPr>
          <p:spPr>
            <a:xfrm>
              <a:off x="5718520" y="4905201"/>
              <a:ext cx="461555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  <a:latin typeface="NettoOT" panose="02010504010101010104" pitchFamily="50" charset="0"/>
                </a:rPr>
                <a:t>Click deny</a:t>
              </a:r>
              <a:endParaRPr lang="en-GB" sz="2000" dirty="0">
                <a:solidFill>
                  <a:schemeClr val="bg1"/>
                </a:solidFill>
                <a:latin typeface="NettoOT-Bold" panose="02010804010101010104" pitchFamily="50" charset="0"/>
              </a:endParaRPr>
            </a:p>
          </p:txBody>
        </p:sp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C6660135-34F2-4DC9-976F-A57EC6BE486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1391" y="793751"/>
            <a:ext cx="3449962" cy="20814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08376" y="5569527"/>
            <a:ext cx="2776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right answer is 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19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8976D27B-9DD8-4CD4-B5A9-CB3ED01A2B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31338" r="5443" b="42625"/>
          <a:stretch/>
        </p:blipFill>
        <p:spPr>
          <a:xfrm>
            <a:off x="4165601" y="231201"/>
            <a:ext cx="5414500" cy="845812"/>
          </a:xfrm>
          <a:prstGeom prst="round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37AB966-8283-431A-BB8C-39C113BF7111}"/>
              </a:ext>
            </a:extLst>
          </p:cNvPr>
          <p:cNvSpPr txBox="1">
            <a:spLocks/>
          </p:cNvSpPr>
          <p:nvPr/>
        </p:nvSpPr>
        <p:spPr>
          <a:xfrm>
            <a:off x="4165600" y="229531"/>
            <a:ext cx="4978401" cy="8915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  <a:latin typeface="NettoOT" panose="02010504010101010104" pitchFamily="50" charset="0"/>
              </a:rPr>
              <a:t>Our internet, our choice</a:t>
            </a:r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FA8DB0-26DE-4CAC-8ED5-37A4B7907113}"/>
              </a:ext>
            </a:extLst>
          </p:cNvPr>
          <p:cNvGrpSpPr/>
          <p:nvPr/>
        </p:nvGrpSpPr>
        <p:grpSpPr>
          <a:xfrm>
            <a:off x="362779" y="1796233"/>
            <a:ext cx="8418442" cy="830997"/>
            <a:chOff x="362779" y="1796233"/>
            <a:chExt cx="8418442" cy="83099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779" y="1912315"/>
              <a:ext cx="598832" cy="598832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25B1AD-37AA-43CE-84B0-33A852821FBF}"/>
                </a:ext>
              </a:extLst>
            </p:cNvPr>
            <p:cNvSpPr/>
            <p:nvPr/>
          </p:nvSpPr>
          <p:spPr>
            <a:xfrm>
              <a:off x="1291044" y="1796233"/>
              <a:ext cx="749017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>
                  <a:latin typeface="NettoOT" panose="02010504010101010104" pitchFamily="50" charset="0"/>
                </a:rPr>
                <a:t>If something makes you worried, uncomfortable or upset it’s always okay to say no.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9A25055-BFD4-4748-9F59-DC24D1C95021}"/>
              </a:ext>
            </a:extLst>
          </p:cNvPr>
          <p:cNvGrpSpPr/>
          <p:nvPr/>
        </p:nvGrpSpPr>
        <p:grpSpPr>
          <a:xfrm>
            <a:off x="362779" y="2768266"/>
            <a:ext cx="8418441" cy="830997"/>
            <a:chOff x="362779" y="2768266"/>
            <a:chExt cx="8418441" cy="83099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779" y="2889317"/>
              <a:ext cx="588894" cy="58889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4574F9-BEA8-4348-8BA4-A2BCAC480447}"/>
                </a:ext>
              </a:extLst>
            </p:cNvPr>
            <p:cNvSpPr/>
            <p:nvPr/>
          </p:nvSpPr>
          <p:spPr>
            <a:xfrm>
              <a:off x="1291043" y="2768266"/>
              <a:ext cx="749017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>
                  <a:latin typeface="NettoOT" panose="02010504010101010104" pitchFamily="50" charset="0"/>
                </a:rPr>
                <a:t>If you’re sure you’re happy with what will happen next then it’s okay to say yes.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78AF2C5-6808-4A5F-94EB-8B83D865247A}"/>
              </a:ext>
            </a:extLst>
          </p:cNvPr>
          <p:cNvGrpSpPr/>
          <p:nvPr/>
        </p:nvGrpSpPr>
        <p:grpSpPr>
          <a:xfrm>
            <a:off x="328199" y="3740299"/>
            <a:ext cx="8371024" cy="830997"/>
            <a:chOff x="328199" y="3740299"/>
            <a:chExt cx="8371024" cy="83099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199" y="3826770"/>
              <a:ext cx="658053" cy="65805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F2AB04D-5898-4876-AB85-7D7E1689023E}"/>
                </a:ext>
              </a:extLst>
            </p:cNvPr>
            <p:cNvSpPr/>
            <p:nvPr/>
          </p:nvSpPr>
          <p:spPr>
            <a:xfrm>
              <a:off x="1209046" y="3740299"/>
              <a:ext cx="749017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>
                  <a:latin typeface="NettoOT" panose="02010504010101010104" pitchFamily="50" charset="0"/>
                </a:rPr>
                <a:t>If what you’re doing online might affect somebody else, always ask their permission first.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2F5F726-282B-4300-95F4-B333D2745006}"/>
              </a:ext>
            </a:extLst>
          </p:cNvPr>
          <p:cNvGrpSpPr/>
          <p:nvPr/>
        </p:nvGrpSpPr>
        <p:grpSpPr>
          <a:xfrm>
            <a:off x="328678" y="4712332"/>
            <a:ext cx="8452541" cy="830997"/>
            <a:chOff x="328678" y="4712332"/>
            <a:chExt cx="8452541" cy="8309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678" y="4804484"/>
              <a:ext cx="646691" cy="646691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BEA2E88-D321-438E-A59E-04E7D2E3F619}"/>
                </a:ext>
              </a:extLst>
            </p:cNvPr>
            <p:cNvSpPr/>
            <p:nvPr/>
          </p:nvSpPr>
          <p:spPr>
            <a:xfrm>
              <a:off x="1291042" y="4712332"/>
              <a:ext cx="749017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>
                  <a:latin typeface="NettoOT" panose="02010504010101010104" pitchFamily="50" charset="0"/>
                </a:rPr>
                <a:t>If you’re unsure or need further support then speak to an adult for help and advice.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590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E01C51F8-D661-4EE8-97EE-99A866B089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35598" r="5443" b="42625"/>
          <a:stretch/>
        </p:blipFill>
        <p:spPr>
          <a:xfrm>
            <a:off x="5053749" y="231201"/>
            <a:ext cx="4526351" cy="845812"/>
          </a:xfrm>
          <a:prstGeom prst="round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749" y="321906"/>
            <a:ext cx="4090251" cy="6964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  <a:latin typeface="NettoOT" panose="02010504010101010104" pitchFamily="50" charset="0"/>
              </a:rPr>
              <a:t>What is consent?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11B242F-5DD7-478D-9C2D-06CF30EDC418}"/>
              </a:ext>
            </a:extLst>
          </p:cNvPr>
          <p:cNvSpPr txBox="1">
            <a:spLocks/>
          </p:cNvSpPr>
          <p:nvPr/>
        </p:nvSpPr>
        <p:spPr>
          <a:xfrm>
            <a:off x="2180495" y="1577713"/>
            <a:ext cx="4783009" cy="4204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200" dirty="0">
                <a:latin typeface="NettoOT" panose="02010504010101010104" pitchFamily="50" charset="0"/>
              </a:rPr>
              <a:t>Consent is another word for </a:t>
            </a:r>
            <a:r>
              <a:rPr lang="en-GB" sz="3200" b="1" dirty="0">
                <a:solidFill>
                  <a:srgbClr val="FD9622"/>
                </a:solidFill>
                <a:latin typeface="NettoOT" panose="02010504010101010104" pitchFamily="50" charset="0"/>
              </a:rPr>
              <a:t>permission</a:t>
            </a:r>
            <a:r>
              <a:rPr lang="en-GB" sz="3200" dirty="0">
                <a:latin typeface="NettoOT" panose="02010504010101010104" pitchFamily="50" charset="0"/>
              </a:rPr>
              <a:t>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3200" dirty="0">
              <a:latin typeface="NettoOT" panose="02010504010101010104" pitchFamily="50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3200" dirty="0">
                <a:latin typeface="NettoOT" panose="02010504010101010104" pitchFamily="50" charset="0"/>
              </a:rPr>
              <a:t>We need to ask for </a:t>
            </a:r>
            <a:r>
              <a:rPr lang="en-GB" sz="3200" b="1" dirty="0">
                <a:solidFill>
                  <a:srgbClr val="FD9622"/>
                </a:solidFill>
                <a:latin typeface="NettoOT" panose="02010504010101010104" pitchFamily="50" charset="0"/>
              </a:rPr>
              <a:t>permission</a:t>
            </a:r>
            <a:r>
              <a:rPr lang="en-GB" sz="3200" dirty="0">
                <a:latin typeface="NettoOT" panose="02010504010101010104" pitchFamily="50" charset="0"/>
              </a:rPr>
              <a:t> for some things and give </a:t>
            </a:r>
            <a:r>
              <a:rPr lang="en-GB" sz="3200" b="1" dirty="0">
                <a:solidFill>
                  <a:srgbClr val="FD9622"/>
                </a:solidFill>
                <a:latin typeface="NettoOT" panose="02010504010101010104" pitchFamily="50" charset="0"/>
              </a:rPr>
              <a:t>permission</a:t>
            </a:r>
            <a:r>
              <a:rPr lang="en-GB" sz="3200" dirty="0">
                <a:latin typeface="NettoOT" panose="02010504010101010104" pitchFamily="50" charset="0"/>
              </a:rPr>
              <a:t> for others, when we’re online as well as offline.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NettoOT" panose="02010504010101010104" pitchFamily="50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NettoOT" panose="02010504010101010104" pitchFamily="50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NettoOT" panose="02010504010101010104" pitchFamily="50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endParaRPr lang="en-GB" sz="3200" dirty="0">
              <a:latin typeface="NettoOT" panose="02010504010101010104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7B3A48-2D5D-4290-ABF3-4BD87D4CAF2C}"/>
              </a:ext>
            </a:extLst>
          </p:cNvPr>
          <p:cNvSpPr/>
          <p:nvPr/>
        </p:nvSpPr>
        <p:spPr>
          <a:xfrm>
            <a:off x="3687046" y="5951319"/>
            <a:ext cx="5047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3200" dirty="0">
                <a:latin typeface="NettoOT" panose="02010504010101010104" pitchFamily="50" charset="0"/>
              </a:rPr>
              <a:t>Let’s look at some examples…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69E5898-C80E-412D-AA33-CA1CDD9DB69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2147">
            <a:off x="7040300" y="2422911"/>
            <a:ext cx="1853746" cy="218250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A9837E1-937B-4287-A7FB-0A1F4544B87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681">
            <a:off x="202066" y="2396519"/>
            <a:ext cx="1776364" cy="223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B56B6E8-A1E3-42CC-9B02-9669A9E45F4E}"/>
              </a:ext>
            </a:extLst>
          </p:cNvPr>
          <p:cNvGrpSpPr/>
          <p:nvPr/>
        </p:nvGrpSpPr>
        <p:grpSpPr>
          <a:xfrm>
            <a:off x="290639" y="1255795"/>
            <a:ext cx="4685560" cy="18685555"/>
            <a:chOff x="153140" y="1608014"/>
            <a:chExt cx="4685560" cy="1868555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29627A8-BB62-4FE7-B43A-BD53383286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28"/>
            <a:stretch/>
          </p:blipFill>
          <p:spPr>
            <a:xfrm>
              <a:off x="153141" y="10950792"/>
              <a:ext cx="4685559" cy="934277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0182D59-B66F-4D51-BA12-7D82187959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28"/>
            <a:stretch/>
          </p:blipFill>
          <p:spPr>
            <a:xfrm>
              <a:off x="153140" y="1608014"/>
              <a:ext cx="4685559" cy="9342777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7FD8D68-C032-4AAD-9678-46104A3A7E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58"/>
          <a:stretch/>
        </p:blipFill>
        <p:spPr>
          <a:xfrm>
            <a:off x="290640" y="680687"/>
            <a:ext cx="4685559" cy="5648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FB4800-9A7F-465A-A58E-D790825137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1" y="0"/>
            <a:ext cx="5175079" cy="10579523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E01C51F8-D661-4EE8-97EE-99A866B089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-362" r="49478" b="21738"/>
          <a:stretch/>
        </p:blipFill>
        <p:spPr>
          <a:xfrm flipH="1">
            <a:off x="5344542" y="231200"/>
            <a:ext cx="4537722" cy="1340147"/>
          </a:xfrm>
          <a:prstGeom prst="round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6509" y="478367"/>
            <a:ext cx="6850959" cy="845812"/>
          </a:xfrm>
        </p:spPr>
        <p:txBody>
          <a:bodyPr anchor="ctr">
            <a:noAutofit/>
          </a:bodyPr>
          <a:lstStyle/>
          <a:p>
            <a:pPr marL="0" indent="0" algn="r">
              <a:buNone/>
            </a:pPr>
            <a:r>
              <a:rPr lang="en-GB" sz="3200" dirty="0">
                <a:solidFill>
                  <a:schemeClr val="bg1"/>
                </a:solidFill>
                <a:latin typeface="NettoOT" panose="02010504010101010104" pitchFamily="50" charset="0"/>
              </a:rPr>
              <a:t>When do we need </a:t>
            </a:r>
          </a:p>
          <a:p>
            <a:pPr marL="0" indent="0" algn="r">
              <a:buNone/>
            </a:pPr>
            <a:r>
              <a:rPr lang="en-GB" sz="3200" dirty="0">
                <a:solidFill>
                  <a:schemeClr val="bg1"/>
                </a:solidFill>
                <a:latin typeface="NettoOT" panose="02010504010101010104" pitchFamily="50" charset="0"/>
              </a:rPr>
              <a:t>consent with friends?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333E7FF-4BFA-4B97-A6B5-4C74EBC427CB}"/>
              </a:ext>
            </a:extLst>
          </p:cNvPr>
          <p:cNvSpPr txBox="1">
            <a:spLocks/>
          </p:cNvSpPr>
          <p:nvPr/>
        </p:nvSpPr>
        <p:spPr>
          <a:xfrm>
            <a:off x="5582855" y="2415293"/>
            <a:ext cx="3408005" cy="354735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latin typeface="NettoOT" panose="02010504010101010104" pitchFamily="50" charset="0"/>
              </a:rPr>
              <a:t>It’s important to check how people feel about an action </a:t>
            </a:r>
            <a:r>
              <a:rPr lang="en-GB" sz="3200" b="1" dirty="0">
                <a:solidFill>
                  <a:srgbClr val="FD9622"/>
                </a:solidFill>
                <a:latin typeface="NettoOT" panose="02010504010101010104" pitchFamily="50" charset="0"/>
              </a:rPr>
              <a:t>before</a:t>
            </a:r>
            <a:r>
              <a:rPr lang="en-GB" sz="3200" b="1" dirty="0">
                <a:latin typeface="NettoOT" panose="02010504010101010104" pitchFamily="50" charset="0"/>
              </a:rPr>
              <a:t> </a:t>
            </a:r>
            <a:r>
              <a:rPr lang="en-GB" sz="3200" dirty="0">
                <a:latin typeface="NettoOT" panose="02010504010101010104" pitchFamily="50" charset="0"/>
              </a:rPr>
              <a:t>you do it.</a:t>
            </a:r>
          </a:p>
          <a:p>
            <a:endParaRPr lang="en-GB" sz="3200" dirty="0">
              <a:latin typeface="NettoOT" panose="02010504010101010104" pitchFamily="50" charset="0"/>
            </a:endParaRPr>
          </a:p>
          <a:p>
            <a:endParaRPr lang="en-GB" sz="3200" dirty="0">
              <a:latin typeface="NettoOT" panose="02010504010101010104" pitchFamily="50" charset="0"/>
            </a:endParaRPr>
          </a:p>
          <a:p>
            <a:r>
              <a:rPr lang="en-GB" sz="3200" dirty="0">
                <a:latin typeface="NettoOT" panose="02010504010101010104" pitchFamily="50" charset="0"/>
              </a:rPr>
              <a:t>Can you think of any other online examples like this?</a:t>
            </a:r>
          </a:p>
        </p:txBody>
      </p:sp>
    </p:spTree>
    <p:extLst>
      <p:ext uri="{BB962C8B-B14F-4D97-AF65-F5344CB8AC3E}">
        <p14:creationId xmlns:p14="http://schemas.microsoft.com/office/powerpoint/2010/main" val="383058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8.33333E-7 -3.7037E-7 L -8.33333E-7 -1.35231 " pathEditMode="relative" rAng="0" ptsTypes="AA">
                                      <p:cBhvr>
                                        <p:cTn id="6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E01C51F8-D661-4EE8-97EE-99A866B089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-362" r="5443" b="62697"/>
          <a:stretch/>
        </p:blipFill>
        <p:spPr>
          <a:xfrm flipH="1">
            <a:off x="211020" y="273405"/>
            <a:ext cx="9580100" cy="722954"/>
          </a:xfrm>
          <a:prstGeom prst="round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09" y="230366"/>
            <a:ext cx="9059592" cy="845812"/>
          </a:xfrm>
        </p:spPr>
        <p:txBody>
          <a:bodyPr anchor="ctr">
            <a:noAutofit/>
          </a:bodyPr>
          <a:lstStyle/>
          <a:p>
            <a:pPr marL="0" indent="0" algn="r">
              <a:buNone/>
            </a:pPr>
            <a:r>
              <a:rPr lang="en-GB" sz="3200" dirty="0">
                <a:solidFill>
                  <a:schemeClr val="bg1"/>
                </a:solidFill>
                <a:latin typeface="NettoOT" panose="02010504010101010104" pitchFamily="50" charset="0"/>
              </a:rPr>
              <a:t>Why do organisations sometimes ask you for consent?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333E7FF-4BFA-4B97-A6B5-4C74EBC427CB}"/>
              </a:ext>
            </a:extLst>
          </p:cNvPr>
          <p:cNvSpPr txBox="1">
            <a:spLocks/>
          </p:cNvSpPr>
          <p:nvPr/>
        </p:nvSpPr>
        <p:spPr>
          <a:xfrm>
            <a:off x="286628" y="4403188"/>
            <a:ext cx="8688560" cy="109269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latin typeface="NettoOT" panose="02010504010101010104" pitchFamily="50" charset="0"/>
              </a:rPr>
              <a:t>Sometimes organisations will ask permission before they do something that might affect you or your account – </a:t>
            </a:r>
            <a:r>
              <a:rPr lang="en-GB" sz="3200" b="1" dirty="0">
                <a:solidFill>
                  <a:srgbClr val="FD9622"/>
                </a:solidFill>
                <a:latin typeface="NettoOT" panose="02010504010101010104" pitchFamily="50" charset="0"/>
              </a:rPr>
              <a:t>for example, collecting your personal information</a:t>
            </a:r>
            <a:r>
              <a:rPr lang="en-GB" sz="3200" dirty="0">
                <a:latin typeface="NettoOT" panose="02010504010101010104" pitchFamily="50" charset="0"/>
              </a:rPr>
              <a:t>.</a:t>
            </a:r>
          </a:p>
          <a:p>
            <a:endParaRPr lang="en-GB" sz="3200" dirty="0">
              <a:latin typeface="NettoOT" panose="02010504010101010104" pitchFamily="50" charset="0"/>
            </a:endParaRPr>
          </a:p>
          <a:p>
            <a:r>
              <a:rPr lang="en-GB" sz="3200" dirty="0">
                <a:latin typeface="NettoOT" panose="02010504010101010104" pitchFamily="50" charset="0"/>
              </a:rPr>
              <a:t>Can you think of any other online examples like this?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57041D-1CAA-4CCB-906C-E1B6E551DB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21" b="29154"/>
          <a:stretch/>
        </p:blipFill>
        <p:spPr>
          <a:xfrm>
            <a:off x="3146509" y="1299792"/>
            <a:ext cx="2850981" cy="216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24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3041" y="230366"/>
            <a:ext cx="6850959" cy="845812"/>
          </a:xfrm>
        </p:spPr>
        <p:txBody>
          <a:bodyPr anchor="ctr">
            <a:noAutofit/>
          </a:bodyPr>
          <a:lstStyle/>
          <a:p>
            <a:pPr marL="0" indent="0" algn="r">
              <a:buNone/>
            </a:pPr>
            <a:r>
              <a:rPr lang="en-GB" sz="3200" dirty="0">
                <a:solidFill>
                  <a:schemeClr val="bg1"/>
                </a:solidFill>
                <a:latin typeface="NettoOT" panose="02010504010101010104" pitchFamily="50" charset="0"/>
              </a:rPr>
              <a:t>Making positive choices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333E7FF-4BFA-4B97-A6B5-4C74EBC427CB}"/>
              </a:ext>
            </a:extLst>
          </p:cNvPr>
          <p:cNvSpPr txBox="1">
            <a:spLocks/>
          </p:cNvSpPr>
          <p:nvPr/>
        </p:nvSpPr>
        <p:spPr>
          <a:xfrm>
            <a:off x="407964" y="2059134"/>
            <a:ext cx="6850960" cy="382182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latin typeface="NettoOT" panose="02010504010101010104" pitchFamily="50" charset="0"/>
              </a:rPr>
              <a:t>Asking for and giving permission is an opportunity to </a:t>
            </a:r>
            <a:r>
              <a:rPr lang="en-GB" sz="3200" b="1" dirty="0">
                <a:solidFill>
                  <a:srgbClr val="FD9622"/>
                </a:solidFill>
                <a:latin typeface="NettoOT" panose="02010504010101010104" pitchFamily="50" charset="0"/>
              </a:rPr>
              <a:t>make a choice </a:t>
            </a:r>
            <a:r>
              <a:rPr lang="en-GB" sz="3200" dirty="0">
                <a:latin typeface="NettoOT" panose="02010504010101010104" pitchFamily="50" charset="0"/>
              </a:rPr>
              <a:t>about your life online.</a:t>
            </a:r>
          </a:p>
          <a:p>
            <a:endParaRPr lang="en-GB" sz="3200" dirty="0">
              <a:latin typeface="NettoOT" panose="02010504010101010104" pitchFamily="50" charset="0"/>
            </a:endParaRPr>
          </a:p>
          <a:p>
            <a:r>
              <a:rPr lang="en-GB" sz="3200" dirty="0">
                <a:latin typeface="NettoOT" panose="02010504010101010104" pitchFamily="50" charset="0"/>
              </a:rPr>
              <a:t>You have the power to make a positive choice but that choice could take many forms.</a:t>
            </a:r>
          </a:p>
          <a:p>
            <a:endParaRPr lang="en-GB" sz="3200" dirty="0">
              <a:latin typeface="NettoOT" panose="02010504010101010104" pitchFamily="50" charset="0"/>
            </a:endParaRPr>
          </a:p>
          <a:p>
            <a:r>
              <a:rPr lang="en-GB" sz="3200" dirty="0">
                <a:latin typeface="NettoOT" panose="02010504010101010104" pitchFamily="50" charset="0"/>
              </a:rPr>
              <a:t>Think about the questions on the next few slides, what do you think is the </a:t>
            </a:r>
            <a:r>
              <a:rPr lang="en-GB" sz="3200" b="1" dirty="0">
                <a:solidFill>
                  <a:srgbClr val="FD9622"/>
                </a:solidFill>
                <a:latin typeface="NettoOT" panose="02010504010101010104" pitchFamily="50" charset="0"/>
              </a:rPr>
              <a:t>right choice</a:t>
            </a:r>
            <a:r>
              <a:rPr lang="en-GB" sz="3200" dirty="0">
                <a:latin typeface="NettoOT" panose="02010504010101010104" pitchFamily="50" charset="0"/>
              </a:rPr>
              <a:t> for each one?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EB647F5-D4A1-4A74-AD22-ED9286A9A3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1626" r="5443" b="42625"/>
          <a:stretch/>
        </p:blipFill>
        <p:spPr>
          <a:xfrm>
            <a:off x="3981157" y="231201"/>
            <a:ext cx="5598943" cy="845812"/>
          </a:xfrm>
          <a:prstGeom prst="round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7AAC69E-873E-484E-BD87-F9CAD938C47B}"/>
              </a:ext>
            </a:extLst>
          </p:cNvPr>
          <p:cNvSpPr txBox="1">
            <a:spLocks/>
          </p:cNvSpPr>
          <p:nvPr/>
        </p:nvSpPr>
        <p:spPr>
          <a:xfrm>
            <a:off x="3981157" y="229531"/>
            <a:ext cx="5162844" cy="8915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  <a:latin typeface="NettoOT" panose="02010504010101010104" pitchFamily="50" charset="0"/>
              </a:rPr>
              <a:t>Making positive choices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950DCB-006F-4841-A8FB-668B9BAEFD5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916" y="3041652"/>
            <a:ext cx="1870221" cy="185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3041" y="230366"/>
            <a:ext cx="6850959" cy="845812"/>
          </a:xfrm>
        </p:spPr>
        <p:txBody>
          <a:bodyPr anchor="ctr">
            <a:noAutofit/>
          </a:bodyPr>
          <a:lstStyle/>
          <a:p>
            <a:pPr marL="0" indent="0" algn="r">
              <a:buNone/>
            </a:pPr>
            <a:r>
              <a:rPr lang="en-GB" sz="3200" dirty="0">
                <a:solidFill>
                  <a:schemeClr val="bg1"/>
                </a:solidFill>
                <a:latin typeface="NettoOT" panose="02010504010101010104" pitchFamily="50" charset="0"/>
              </a:rPr>
              <a:t>Making positive choices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333E7FF-4BFA-4B97-A6B5-4C74EBC427CB}"/>
              </a:ext>
            </a:extLst>
          </p:cNvPr>
          <p:cNvSpPr txBox="1">
            <a:spLocks/>
          </p:cNvSpPr>
          <p:nvPr/>
        </p:nvSpPr>
        <p:spPr>
          <a:xfrm>
            <a:off x="345596" y="1357673"/>
            <a:ext cx="5134707" cy="202751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latin typeface="NettoOT" panose="02010504010101010104" pitchFamily="50" charset="0"/>
              </a:rPr>
              <a:t>You’re signing up for a new online gaming account when you’re given the following choice.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EB647F5-D4A1-4A74-AD22-ED9286A9A3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31338" r="5443" b="42625"/>
          <a:stretch/>
        </p:blipFill>
        <p:spPr>
          <a:xfrm>
            <a:off x="4726745" y="231201"/>
            <a:ext cx="4853355" cy="845812"/>
          </a:xfrm>
          <a:prstGeom prst="round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7AAC69E-873E-484E-BD87-F9CAD938C47B}"/>
              </a:ext>
            </a:extLst>
          </p:cNvPr>
          <p:cNvSpPr txBox="1">
            <a:spLocks/>
          </p:cNvSpPr>
          <p:nvPr/>
        </p:nvSpPr>
        <p:spPr>
          <a:xfrm>
            <a:off x="4726745" y="229531"/>
            <a:ext cx="4417256" cy="8915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  <a:latin typeface="NettoOT" panose="02010504010101010104" pitchFamily="50" charset="0"/>
              </a:rPr>
              <a:t>Permission Mission</a:t>
            </a:r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9F739AD-5545-4793-AD6F-7ED48E6C86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64723" y="1327115"/>
            <a:ext cx="3348326" cy="202012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880EC56-92A6-47FE-A2D2-7511BD51BB41}"/>
              </a:ext>
            </a:extLst>
          </p:cNvPr>
          <p:cNvGrpSpPr/>
          <p:nvPr/>
        </p:nvGrpSpPr>
        <p:grpSpPr>
          <a:xfrm>
            <a:off x="354891" y="3331734"/>
            <a:ext cx="2971059" cy="923330"/>
            <a:chOff x="3215944" y="4415116"/>
            <a:chExt cx="2971059" cy="92333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98357DE-101B-4834-A065-DFB874FE8905}"/>
                </a:ext>
              </a:extLst>
            </p:cNvPr>
            <p:cNvSpPr/>
            <p:nvPr/>
          </p:nvSpPr>
          <p:spPr>
            <a:xfrm>
              <a:off x="3657601" y="4740812"/>
              <a:ext cx="2268763" cy="490638"/>
            </a:xfrm>
            <a:prstGeom prst="roundRect">
              <a:avLst/>
            </a:prstGeom>
            <a:solidFill>
              <a:srgbClr val="FD96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7061A37-A790-454E-86AE-0DEDF29B4B07}"/>
                </a:ext>
              </a:extLst>
            </p:cNvPr>
            <p:cNvSpPr/>
            <p:nvPr/>
          </p:nvSpPr>
          <p:spPr>
            <a:xfrm>
              <a:off x="3215944" y="4617367"/>
              <a:ext cx="667647" cy="667647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FD96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0FEFF2-C864-4C5A-83B4-8FA26D9C42DE}"/>
                </a:ext>
              </a:extLst>
            </p:cNvPr>
            <p:cNvSpPr txBox="1"/>
            <p:nvPr/>
          </p:nvSpPr>
          <p:spPr>
            <a:xfrm>
              <a:off x="3306816" y="4415116"/>
              <a:ext cx="5767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rgbClr val="FD9622"/>
                  </a:solidFill>
                  <a:latin typeface="NettoOT-Bold" panose="02010804010101010104" pitchFamily="50" charset="0"/>
                </a:rPr>
                <a:t>a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9BCC77C-09AF-4A3E-8AD3-4A42A2B60B69}"/>
                </a:ext>
              </a:extLst>
            </p:cNvPr>
            <p:cNvSpPr/>
            <p:nvPr/>
          </p:nvSpPr>
          <p:spPr>
            <a:xfrm>
              <a:off x="3883591" y="4781015"/>
              <a:ext cx="230341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  <a:latin typeface="NettoOT" panose="02010504010101010104" pitchFamily="50" charset="0"/>
                </a:rPr>
                <a:t>Speak to an adult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B5E33BF-8E62-4623-B7D1-9F59C168C1A2}"/>
              </a:ext>
            </a:extLst>
          </p:cNvPr>
          <p:cNvGrpSpPr/>
          <p:nvPr/>
        </p:nvGrpSpPr>
        <p:grpSpPr>
          <a:xfrm>
            <a:off x="354891" y="4147073"/>
            <a:ext cx="4680247" cy="923330"/>
            <a:chOff x="3676735" y="4232337"/>
            <a:chExt cx="4680247" cy="92333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1F26AFB-E6CB-48BE-BD13-0B40CE1F8681}"/>
                </a:ext>
              </a:extLst>
            </p:cNvPr>
            <p:cNvSpPr/>
            <p:nvPr/>
          </p:nvSpPr>
          <p:spPr>
            <a:xfrm>
              <a:off x="4118392" y="4558033"/>
              <a:ext cx="4238590" cy="490638"/>
            </a:xfrm>
            <a:prstGeom prst="roundRect">
              <a:avLst/>
            </a:prstGeom>
            <a:solidFill>
              <a:srgbClr val="00A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B07405A-7DC0-4130-BD9A-3F918DBBF7F3}"/>
                </a:ext>
              </a:extLst>
            </p:cNvPr>
            <p:cNvSpPr/>
            <p:nvPr/>
          </p:nvSpPr>
          <p:spPr>
            <a:xfrm>
              <a:off x="3676735" y="4434588"/>
              <a:ext cx="667647" cy="667647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00AD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D319661-28AB-4D20-910E-C68A19C34464}"/>
                </a:ext>
              </a:extLst>
            </p:cNvPr>
            <p:cNvSpPr txBox="1"/>
            <p:nvPr/>
          </p:nvSpPr>
          <p:spPr>
            <a:xfrm>
              <a:off x="3767607" y="4232337"/>
              <a:ext cx="5767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rgbClr val="00ADEE"/>
                  </a:solidFill>
                  <a:latin typeface="NettoOT-Bold" panose="02010804010101010104" pitchFamily="50" charset="0"/>
                </a:rPr>
                <a:t>b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15C7FD8-FBD0-4A24-ADC3-0DFB21A26BBA}"/>
                </a:ext>
              </a:extLst>
            </p:cNvPr>
            <p:cNvSpPr/>
            <p:nvPr/>
          </p:nvSpPr>
          <p:spPr>
            <a:xfrm>
              <a:off x="4326070" y="4595976"/>
              <a:ext cx="403091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  <a:latin typeface="NettoOT" panose="02010504010101010104" pitchFamily="50" charset="0"/>
                </a:rPr>
                <a:t>Tick the box and click ‘Create Account</a:t>
              </a:r>
              <a:r>
                <a:rPr lang="en-GB" sz="2000" dirty="0">
                  <a:solidFill>
                    <a:schemeClr val="bg1"/>
                  </a:solidFill>
                  <a:latin typeface="NettoOT-Bold" panose="02010804010101010104" pitchFamily="50" charset="0"/>
                </a:rPr>
                <a:t>’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E078BC2-736D-43E7-9D71-0E48199AB0E9}"/>
              </a:ext>
            </a:extLst>
          </p:cNvPr>
          <p:cNvGrpSpPr/>
          <p:nvPr/>
        </p:nvGrpSpPr>
        <p:grpSpPr>
          <a:xfrm>
            <a:off x="345596" y="4948986"/>
            <a:ext cx="6167512" cy="923330"/>
            <a:chOff x="5069185" y="4541562"/>
            <a:chExt cx="6167512" cy="92333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5E0B41D9-1A5B-443B-AB64-B083F8570938}"/>
                </a:ext>
              </a:extLst>
            </p:cNvPr>
            <p:cNvSpPr/>
            <p:nvPr/>
          </p:nvSpPr>
          <p:spPr>
            <a:xfrm>
              <a:off x="5510842" y="4867258"/>
              <a:ext cx="5725855" cy="490638"/>
            </a:xfrm>
            <a:prstGeom prst="roundRect">
              <a:avLst/>
            </a:prstGeom>
            <a:solidFill>
              <a:srgbClr val="FD96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A3815F6-F4D4-4972-A86C-F06CF2299367}"/>
                </a:ext>
              </a:extLst>
            </p:cNvPr>
            <p:cNvSpPr/>
            <p:nvPr/>
          </p:nvSpPr>
          <p:spPr>
            <a:xfrm>
              <a:off x="5069185" y="4743813"/>
              <a:ext cx="667647" cy="667647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FD96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A9B750A-78F7-4F9E-8CFB-4955DE797471}"/>
                </a:ext>
              </a:extLst>
            </p:cNvPr>
            <p:cNvSpPr txBox="1"/>
            <p:nvPr/>
          </p:nvSpPr>
          <p:spPr>
            <a:xfrm>
              <a:off x="5160057" y="4541562"/>
              <a:ext cx="5767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rgbClr val="FD9622"/>
                  </a:solidFill>
                  <a:latin typeface="NettoOT-Bold" panose="02010804010101010104" pitchFamily="50" charset="0"/>
                </a:rPr>
                <a:t>c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7F35D8B-994A-4D8E-B79A-2EE658168508}"/>
                </a:ext>
              </a:extLst>
            </p:cNvPr>
            <p:cNvSpPr/>
            <p:nvPr/>
          </p:nvSpPr>
          <p:spPr>
            <a:xfrm>
              <a:off x="5718520" y="4905201"/>
              <a:ext cx="551817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  <a:latin typeface="NettoOT" panose="02010504010101010104" pitchFamily="50" charset="0"/>
                </a:rPr>
                <a:t>Click on ‘Terms and Conditions’ to read what they say</a:t>
              </a:r>
              <a:endParaRPr lang="en-GB" sz="2000" dirty="0">
                <a:solidFill>
                  <a:schemeClr val="bg1"/>
                </a:solidFill>
                <a:latin typeface="NettoOT-Bold" panose="02010804010101010104" pitchFamily="50" charset="0"/>
              </a:endParaRP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4720C7A0-BDBD-4A21-8D85-AE41C4C6D532}"/>
              </a:ext>
            </a:extLst>
          </p:cNvPr>
          <p:cNvSpPr/>
          <p:nvPr/>
        </p:nvSpPr>
        <p:spPr>
          <a:xfrm>
            <a:off x="6628357" y="4124300"/>
            <a:ext cx="20938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NettoOT" panose="02010504010101010104" pitchFamily="50" charset="0"/>
              </a:rPr>
              <a:t>What do you do next?</a:t>
            </a:r>
            <a:endParaRPr lang="en-GB" sz="3200" b="1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755A683-04AD-48E8-829A-8EF53B76F175}"/>
              </a:ext>
            </a:extLst>
          </p:cNvPr>
          <p:cNvGrpSpPr/>
          <p:nvPr/>
        </p:nvGrpSpPr>
        <p:grpSpPr>
          <a:xfrm>
            <a:off x="351153" y="5758785"/>
            <a:ext cx="2714158" cy="923330"/>
            <a:chOff x="243484" y="5778438"/>
            <a:chExt cx="2714158" cy="923330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5B699A54-CFC7-4F8F-9378-67D47EA2975A}"/>
                </a:ext>
              </a:extLst>
            </p:cNvPr>
            <p:cNvSpPr/>
            <p:nvPr/>
          </p:nvSpPr>
          <p:spPr>
            <a:xfrm>
              <a:off x="685141" y="6104134"/>
              <a:ext cx="2046511" cy="490638"/>
            </a:xfrm>
            <a:prstGeom prst="roundRect">
              <a:avLst/>
            </a:prstGeom>
            <a:solidFill>
              <a:srgbClr val="00A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08334A2-0297-4849-8F30-99EA8F7AE015}"/>
                </a:ext>
              </a:extLst>
            </p:cNvPr>
            <p:cNvSpPr/>
            <p:nvPr/>
          </p:nvSpPr>
          <p:spPr>
            <a:xfrm>
              <a:off x="243484" y="5980689"/>
              <a:ext cx="667647" cy="667647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00AD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4898291-6BDB-45C9-8EFA-736CFF6FB132}"/>
                </a:ext>
              </a:extLst>
            </p:cNvPr>
            <p:cNvSpPr txBox="1"/>
            <p:nvPr/>
          </p:nvSpPr>
          <p:spPr>
            <a:xfrm>
              <a:off x="334356" y="5778438"/>
              <a:ext cx="5767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rgbClr val="00ADEE"/>
                  </a:solidFill>
                  <a:latin typeface="NettoOT-Bold" panose="02010804010101010104" pitchFamily="50" charset="0"/>
                </a:rPr>
                <a:t>d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A9EB9C2-2AC6-429B-A26A-A27ADB0D2A70}"/>
                </a:ext>
              </a:extLst>
            </p:cNvPr>
            <p:cNvSpPr/>
            <p:nvPr/>
          </p:nvSpPr>
          <p:spPr>
            <a:xfrm>
              <a:off x="911131" y="6128319"/>
              <a:ext cx="204651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  <a:latin typeface="NettoOT" panose="02010504010101010104" pitchFamily="50" charset="0"/>
                </a:rPr>
                <a:t>Something else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082145" y="5961036"/>
            <a:ext cx="2493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right answer is 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80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3041" y="230366"/>
            <a:ext cx="6850959" cy="845812"/>
          </a:xfrm>
        </p:spPr>
        <p:txBody>
          <a:bodyPr anchor="ctr">
            <a:noAutofit/>
          </a:bodyPr>
          <a:lstStyle/>
          <a:p>
            <a:pPr marL="0" indent="0" algn="r">
              <a:buNone/>
            </a:pPr>
            <a:r>
              <a:rPr lang="en-GB" sz="3200" dirty="0">
                <a:solidFill>
                  <a:schemeClr val="bg1"/>
                </a:solidFill>
                <a:latin typeface="NettoOT" panose="02010504010101010104" pitchFamily="50" charset="0"/>
              </a:rPr>
              <a:t>Making positive choices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333E7FF-4BFA-4B97-A6B5-4C74EBC427CB}"/>
              </a:ext>
            </a:extLst>
          </p:cNvPr>
          <p:cNvSpPr txBox="1">
            <a:spLocks/>
          </p:cNvSpPr>
          <p:nvPr/>
        </p:nvSpPr>
        <p:spPr>
          <a:xfrm>
            <a:off x="4133621" y="1370813"/>
            <a:ext cx="4853355" cy="202751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latin typeface="NettoOT" panose="02010504010101010104" pitchFamily="50" charset="0"/>
              </a:rPr>
              <a:t>You took a silly photo with your friend and want to send it to your cousin who lives abroad.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EB647F5-D4A1-4A74-AD22-ED9286A9A3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31338" r="5443" b="42625"/>
          <a:stretch/>
        </p:blipFill>
        <p:spPr>
          <a:xfrm>
            <a:off x="4726745" y="231201"/>
            <a:ext cx="4853355" cy="845812"/>
          </a:xfrm>
          <a:prstGeom prst="round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7AAC69E-873E-484E-BD87-F9CAD938C47B}"/>
              </a:ext>
            </a:extLst>
          </p:cNvPr>
          <p:cNvSpPr txBox="1">
            <a:spLocks/>
          </p:cNvSpPr>
          <p:nvPr/>
        </p:nvSpPr>
        <p:spPr>
          <a:xfrm>
            <a:off x="4726745" y="229531"/>
            <a:ext cx="4417256" cy="8915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  <a:latin typeface="NettoOT" panose="02010504010101010104" pitchFamily="50" charset="0"/>
              </a:rPr>
              <a:t>Permission Mission</a:t>
            </a:r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E1EFB19-A23F-4B00-A6A5-0FDAD161DC88}"/>
              </a:ext>
            </a:extLst>
          </p:cNvPr>
          <p:cNvGrpSpPr/>
          <p:nvPr/>
        </p:nvGrpSpPr>
        <p:grpSpPr>
          <a:xfrm>
            <a:off x="243485" y="3347637"/>
            <a:ext cx="4913186" cy="923330"/>
            <a:chOff x="354891" y="3824104"/>
            <a:chExt cx="4913186" cy="92333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98357DE-101B-4834-A065-DFB874FE8905}"/>
                </a:ext>
              </a:extLst>
            </p:cNvPr>
            <p:cNvSpPr/>
            <p:nvPr/>
          </p:nvSpPr>
          <p:spPr>
            <a:xfrm>
              <a:off x="796547" y="4149800"/>
              <a:ext cx="4365161" cy="490638"/>
            </a:xfrm>
            <a:prstGeom prst="roundRect">
              <a:avLst/>
            </a:prstGeom>
            <a:solidFill>
              <a:srgbClr val="FD96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7061A37-A790-454E-86AE-0DEDF29B4B07}"/>
                </a:ext>
              </a:extLst>
            </p:cNvPr>
            <p:cNvSpPr/>
            <p:nvPr/>
          </p:nvSpPr>
          <p:spPr>
            <a:xfrm>
              <a:off x="354891" y="4026355"/>
              <a:ext cx="667647" cy="667647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FD96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0FEFF2-C864-4C5A-83B4-8FA26D9C42DE}"/>
                </a:ext>
              </a:extLst>
            </p:cNvPr>
            <p:cNvSpPr txBox="1"/>
            <p:nvPr/>
          </p:nvSpPr>
          <p:spPr>
            <a:xfrm>
              <a:off x="445763" y="3824104"/>
              <a:ext cx="5767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rgbClr val="FD9622"/>
                  </a:solidFill>
                  <a:latin typeface="NettoOT-Bold" panose="02010804010101010104" pitchFamily="50" charset="0"/>
                </a:rPr>
                <a:t>a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9BCC77C-09AF-4A3E-8AD3-4A42A2B60B69}"/>
                </a:ext>
              </a:extLst>
            </p:cNvPr>
            <p:cNvSpPr/>
            <p:nvPr/>
          </p:nvSpPr>
          <p:spPr>
            <a:xfrm>
              <a:off x="1022537" y="4182309"/>
              <a:ext cx="4245540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  <a:latin typeface="NettoOT" panose="02010504010101010104" pitchFamily="50" charset="0"/>
                </a:rPr>
                <a:t>Send the photo! Your friend won’t mind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B5E33BF-8E62-4623-B7D1-9F59C168C1A2}"/>
              </a:ext>
            </a:extLst>
          </p:cNvPr>
          <p:cNvGrpSpPr/>
          <p:nvPr/>
        </p:nvGrpSpPr>
        <p:grpSpPr>
          <a:xfrm>
            <a:off x="243484" y="4160770"/>
            <a:ext cx="6382315" cy="923330"/>
            <a:chOff x="3676735" y="4232337"/>
            <a:chExt cx="6382315" cy="92333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1F26AFB-E6CB-48BE-BD13-0B40CE1F8681}"/>
                </a:ext>
              </a:extLst>
            </p:cNvPr>
            <p:cNvSpPr/>
            <p:nvPr/>
          </p:nvSpPr>
          <p:spPr>
            <a:xfrm>
              <a:off x="4118392" y="4558033"/>
              <a:ext cx="5940658" cy="490638"/>
            </a:xfrm>
            <a:prstGeom prst="roundRect">
              <a:avLst/>
            </a:prstGeom>
            <a:solidFill>
              <a:srgbClr val="00A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B07405A-7DC0-4130-BD9A-3F918DBBF7F3}"/>
                </a:ext>
              </a:extLst>
            </p:cNvPr>
            <p:cNvSpPr/>
            <p:nvPr/>
          </p:nvSpPr>
          <p:spPr>
            <a:xfrm>
              <a:off x="3676735" y="4434588"/>
              <a:ext cx="667647" cy="667647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00AD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D319661-28AB-4D20-910E-C68A19C34464}"/>
                </a:ext>
              </a:extLst>
            </p:cNvPr>
            <p:cNvSpPr txBox="1"/>
            <p:nvPr/>
          </p:nvSpPr>
          <p:spPr>
            <a:xfrm>
              <a:off x="3767607" y="4232337"/>
              <a:ext cx="5767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rgbClr val="00ADEE"/>
                  </a:solidFill>
                  <a:latin typeface="NettoOT-Bold" panose="02010804010101010104" pitchFamily="50" charset="0"/>
                </a:rPr>
                <a:t>b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15C7FD8-FBD0-4A24-ADC3-0DFB21A26BBA}"/>
                </a:ext>
              </a:extLst>
            </p:cNvPr>
            <p:cNvSpPr/>
            <p:nvPr/>
          </p:nvSpPr>
          <p:spPr>
            <a:xfrm>
              <a:off x="4326070" y="4595976"/>
              <a:ext cx="573298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  <a:latin typeface="NettoOT" panose="02010504010101010104" pitchFamily="50" charset="0"/>
                </a:rPr>
                <a:t>Don’t send it. It’s not fair on your friend who looks silly!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C9FE2-3655-4940-9ACE-E54E97B556D0}"/>
              </a:ext>
            </a:extLst>
          </p:cNvPr>
          <p:cNvGrpSpPr/>
          <p:nvPr/>
        </p:nvGrpSpPr>
        <p:grpSpPr>
          <a:xfrm>
            <a:off x="243484" y="5778438"/>
            <a:ext cx="2714158" cy="923330"/>
            <a:chOff x="243484" y="5778438"/>
            <a:chExt cx="2714158" cy="923330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89CAB0C6-AFBF-4BB8-9FD3-41F342CED261}"/>
                </a:ext>
              </a:extLst>
            </p:cNvPr>
            <p:cNvSpPr/>
            <p:nvPr/>
          </p:nvSpPr>
          <p:spPr>
            <a:xfrm>
              <a:off x="685141" y="6104134"/>
              <a:ext cx="2046511" cy="490638"/>
            </a:xfrm>
            <a:prstGeom prst="roundRect">
              <a:avLst/>
            </a:prstGeom>
            <a:solidFill>
              <a:srgbClr val="00A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737A8F7-8DFC-4D5F-9169-ED3567742011}"/>
                </a:ext>
              </a:extLst>
            </p:cNvPr>
            <p:cNvSpPr/>
            <p:nvPr/>
          </p:nvSpPr>
          <p:spPr>
            <a:xfrm>
              <a:off x="243484" y="5980689"/>
              <a:ext cx="667647" cy="667647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00AD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9447921-4284-4680-84D7-7FBD584D2060}"/>
                </a:ext>
              </a:extLst>
            </p:cNvPr>
            <p:cNvSpPr txBox="1"/>
            <p:nvPr/>
          </p:nvSpPr>
          <p:spPr>
            <a:xfrm>
              <a:off x="334356" y="5778438"/>
              <a:ext cx="5767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rgbClr val="00ADEE"/>
                  </a:solidFill>
                  <a:latin typeface="NettoOT-Bold" panose="02010804010101010104" pitchFamily="50" charset="0"/>
                </a:rPr>
                <a:t>d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145583D-9FE9-401A-8609-F7E303656220}"/>
                </a:ext>
              </a:extLst>
            </p:cNvPr>
            <p:cNvSpPr/>
            <p:nvPr/>
          </p:nvSpPr>
          <p:spPr>
            <a:xfrm>
              <a:off x="911131" y="6128319"/>
              <a:ext cx="204651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  <a:latin typeface="NettoOT" panose="02010504010101010104" pitchFamily="50" charset="0"/>
                </a:rPr>
                <a:t>Something else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E078BC2-736D-43E7-9D71-0E48199AB0E9}"/>
              </a:ext>
            </a:extLst>
          </p:cNvPr>
          <p:cNvGrpSpPr/>
          <p:nvPr/>
        </p:nvGrpSpPr>
        <p:grpSpPr>
          <a:xfrm>
            <a:off x="243484" y="4962104"/>
            <a:ext cx="7691327" cy="923330"/>
            <a:chOff x="5069185" y="4541562"/>
            <a:chExt cx="7691327" cy="92333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5E0B41D9-1A5B-443B-AB64-B083F8570938}"/>
                </a:ext>
              </a:extLst>
            </p:cNvPr>
            <p:cNvSpPr/>
            <p:nvPr/>
          </p:nvSpPr>
          <p:spPr>
            <a:xfrm>
              <a:off x="5510842" y="4867258"/>
              <a:ext cx="7249670" cy="490638"/>
            </a:xfrm>
            <a:prstGeom prst="roundRect">
              <a:avLst/>
            </a:prstGeom>
            <a:solidFill>
              <a:srgbClr val="FD96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A3815F6-F4D4-4972-A86C-F06CF2299367}"/>
                </a:ext>
              </a:extLst>
            </p:cNvPr>
            <p:cNvSpPr/>
            <p:nvPr/>
          </p:nvSpPr>
          <p:spPr>
            <a:xfrm>
              <a:off x="5069185" y="4743813"/>
              <a:ext cx="667647" cy="667647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FD96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A9B750A-78F7-4F9E-8CFB-4955DE797471}"/>
                </a:ext>
              </a:extLst>
            </p:cNvPr>
            <p:cNvSpPr txBox="1"/>
            <p:nvPr/>
          </p:nvSpPr>
          <p:spPr>
            <a:xfrm>
              <a:off x="5160057" y="4541562"/>
              <a:ext cx="5767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rgbClr val="FD9622"/>
                  </a:solidFill>
                  <a:latin typeface="NettoOT-Bold" panose="02010804010101010104" pitchFamily="50" charset="0"/>
                </a:rPr>
                <a:t>c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7F35D8B-994A-4D8E-B79A-2EE658168508}"/>
                </a:ext>
              </a:extLst>
            </p:cNvPr>
            <p:cNvSpPr/>
            <p:nvPr/>
          </p:nvSpPr>
          <p:spPr>
            <a:xfrm>
              <a:off x="5718520" y="4905201"/>
              <a:ext cx="704199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  <a:latin typeface="NettoOT" panose="02010504010101010104" pitchFamily="50" charset="0"/>
                </a:rPr>
                <a:t>Ask your friend if they mind you sharing the photo with your relative</a:t>
              </a:r>
              <a:endParaRPr lang="en-GB" sz="2000" dirty="0">
                <a:solidFill>
                  <a:schemeClr val="bg1"/>
                </a:solidFill>
                <a:latin typeface="NettoOT-Bold" panose="02010804010101010104" pitchFamily="50" charset="0"/>
              </a:endParaRP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F88A3065-6D36-493D-B003-30502B254AFD}"/>
              </a:ext>
            </a:extLst>
          </p:cNvPr>
          <p:cNvSpPr/>
          <p:nvPr/>
        </p:nvSpPr>
        <p:spPr>
          <a:xfrm>
            <a:off x="6659703" y="3521768"/>
            <a:ext cx="20938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NettoOT" panose="02010504010101010104" pitchFamily="50" charset="0"/>
              </a:rPr>
              <a:t>What do you do next?</a:t>
            </a:r>
            <a:endParaRPr lang="en-GB" sz="32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7EAEBF-EB0E-47AE-9315-732BA10A8F4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6515">
            <a:off x="2133353" y="1595645"/>
            <a:ext cx="1528110" cy="14955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3D278FA-F34C-454B-9F21-0B9549EF80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3018">
            <a:off x="265370" y="1315786"/>
            <a:ext cx="1616475" cy="17425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35782" y="5980689"/>
            <a:ext cx="285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right answer is 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091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3041" y="230366"/>
            <a:ext cx="6850959" cy="845812"/>
          </a:xfrm>
        </p:spPr>
        <p:txBody>
          <a:bodyPr anchor="ctr">
            <a:noAutofit/>
          </a:bodyPr>
          <a:lstStyle/>
          <a:p>
            <a:pPr marL="0" indent="0" algn="r">
              <a:buNone/>
            </a:pPr>
            <a:r>
              <a:rPr lang="en-GB" sz="3200" dirty="0">
                <a:solidFill>
                  <a:schemeClr val="bg1"/>
                </a:solidFill>
                <a:latin typeface="NettoOT" panose="02010504010101010104" pitchFamily="50" charset="0"/>
              </a:rPr>
              <a:t>Making positive choices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333E7FF-4BFA-4B97-A6B5-4C74EBC427CB}"/>
              </a:ext>
            </a:extLst>
          </p:cNvPr>
          <p:cNvSpPr txBox="1">
            <a:spLocks/>
          </p:cNvSpPr>
          <p:nvPr/>
        </p:nvSpPr>
        <p:spPr>
          <a:xfrm>
            <a:off x="4569720" y="1370813"/>
            <a:ext cx="4417256" cy="202751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latin typeface="NettoOT" panose="02010504010101010104" pitchFamily="50" charset="0"/>
              </a:rPr>
              <a:t>You’re entering an online competition and are asked to fill in this form.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EB647F5-D4A1-4A74-AD22-ED9286A9A3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31338" r="5443" b="42625"/>
          <a:stretch/>
        </p:blipFill>
        <p:spPr>
          <a:xfrm>
            <a:off x="4726745" y="231201"/>
            <a:ext cx="4853355" cy="845812"/>
          </a:xfrm>
          <a:prstGeom prst="round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7AAC69E-873E-484E-BD87-F9CAD938C47B}"/>
              </a:ext>
            </a:extLst>
          </p:cNvPr>
          <p:cNvSpPr txBox="1">
            <a:spLocks/>
          </p:cNvSpPr>
          <p:nvPr/>
        </p:nvSpPr>
        <p:spPr>
          <a:xfrm>
            <a:off x="4726745" y="229531"/>
            <a:ext cx="4417256" cy="8915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  <a:latin typeface="NettoOT" panose="02010504010101010104" pitchFamily="50" charset="0"/>
              </a:rPr>
              <a:t>Permission Mission</a:t>
            </a:r>
            <a:endParaRPr lang="en-GB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88A3065-6D36-493D-B003-30502B254AFD}"/>
              </a:ext>
            </a:extLst>
          </p:cNvPr>
          <p:cNvSpPr/>
          <p:nvPr/>
        </p:nvSpPr>
        <p:spPr>
          <a:xfrm>
            <a:off x="6222747" y="4039847"/>
            <a:ext cx="24793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NettoOT" panose="02010504010101010104" pitchFamily="50" charset="0"/>
              </a:rPr>
              <a:t>What do you do next?</a:t>
            </a:r>
            <a:endParaRPr lang="en-GB" sz="3200" b="1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C57D97C-E1BE-445C-9BB6-C7AF343430BF}"/>
              </a:ext>
            </a:extLst>
          </p:cNvPr>
          <p:cNvGrpSpPr/>
          <p:nvPr/>
        </p:nvGrpSpPr>
        <p:grpSpPr>
          <a:xfrm>
            <a:off x="243485" y="3347637"/>
            <a:ext cx="4913186" cy="923330"/>
            <a:chOff x="354891" y="3824104"/>
            <a:chExt cx="4913186" cy="92333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C0692898-B980-4C5F-A314-C668316FFF71}"/>
                </a:ext>
              </a:extLst>
            </p:cNvPr>
            <p:cNvSpPr/>
            <p:nvPr/>
          </p:nvSpPr>
          <p:spPr>
            <a:xfrm>
              <a:off x="796547" y="4149800"/>
              <a:ext cx="4245541" cy="490638"/>
            </a:xfrm>
            <a:prstGeom prst="roundRect">
              <a:avLst/>
            </a:prstGeom>
            <a:solidFill>
              <a:srgbClr val="FD96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B1B7446-F148-4A0D-852D-ACBF76F398DB}"/>
                </a:ext>
              </a:extLst>
            </p:cNvPr>
            <p:cNvSpPr/>
            <p:nvPr/>
          </p:nvSpPr>
          <p:spPr>
            <a:xfrm>
              <a:off x="354891" y="4026355"/>
              <a:ext cx="667647" cy="667647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FD96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DEA8458-AD6E-4553-9715-68CD745507B7}"/>
                </a:ext>
              </a:extLst>
            </p:cNvPr>
            <p:cNvSpPr txBox="1"/>
            <p:nvPr/>
          </p:nvSpPr>
          <p:spPr>
            <a:xfrm>
              <a:off x="445763" y="3824104"/>
              <a:ext cx="5767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rgbClr val="FD9622"/>
                  </a:solidFill>
                  <a:latin typeface="NettoOT-Bold" panose="02010804010101010104" pitchFamily="50" charset="0"/>
                </a:rPr>
                <a:t>a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204D228-00A4-40FE-94BE-FDA782D5BD6C}"/>
                </a:ext>
              </a:extLst>
            </p:cNvPr>
            <p:cNvSpPr/>
            <p:nvPr/>
          </p:nvSpPr>
          <p:spPr>
            <a:xfrm>
              <a:off x="1022537" y="4182309"/>
              <a:ext cx="4245540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  <a:latin typeface="NettoOT" panose="02010504010101010104" pitchFamily="50" charset="0"/>
                </a:rPr>
                <a:t>Fill in all the details marked with the *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3E50C3D-6F94-4D3F-B2BA-D9FACFA7871D}"/>
              </a:ext>
            </a:extLst>
          </p:cNvPr>
          <p:cNvGrpSpPr/>
          <p:nvPr/>
        </p:nvGrpSpPr>
        <p:grpSpPr>
          <a:xfrm>
            <a:off x="243484" y="4160770"/>
            <a:ext cx="3837067" cy="923330"/>
            <a:chOff x="3676735" y="4232337"/>
            <a:chExt cx="3837067" cy="923330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493E31BA-CB53-448D-BAC8-B9020F8249BE}"/>
                </a:ext>
              </a:extLst>
            </p:cNvPr>
            <p:cNvSpPr/>
            <p:nvPr/>
          </p:nvSpPr>
          <p:spPr>
            <a:xfrm>
              <a:off x="4118392" y="4558033"/>
              <a:ext cx="3395410" cy="490638"/>
            </a:xfrm>
            <a:prstGeom prst="roundRect">
              <a:avLst/>
            </a:prstGeom>
            <a:solidFill>
              <a:srgbClr val="00A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18BA9B4-A521-4182-99DE-6CC8495A62A3}"/>
                </a:ext>
              </a:extLst>
            </p:cNvPr>
            <p:cNvSpPr/>
            <p:nvPr/>
          </p:nvSpPr>
          <p:spPr>
            <a:xfrm>
              <a:off x="3676735" y="4434588"/>
              <a:ext cx="667647" cy="667647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00AD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3F9D69D-CEFF-43E9-9690-56822612468A}"/>
                </a:ext>
              </a:extLst>
            </p:cNvPr>
            <p:cNvSpPr txBox="1"/>
            <p:nvPr/>
          </p:nvSpPr>
          <p:spPr>
            <a:xfrm>
              <a:off x="3767607" y="4232337"/>
              <a:ext cx="5767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rgbClr val="00ADEE"/>
                  </a:solidFill>
                  <a:latin typeface="NettoOT-Bold" panose="02010804010101010104" pitchFamily="50" charset="0"/>
                </a:rPr>
                <a:t>b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F3311C0-2AE1-44FF-9BFA-889D514426FE}"/>
                </a:ext>
              </a:extLst>
            </p:cNvPr>
            <p:cNvSpPr/>
            <p:nvPr/>
          </p:nvSpPr>
          <p:spPr>
            <a:xfrm>
              <a:off x="4326070" y="4595976"/>
              <a:ext cx="31877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  <a:latin typeface="NettoOT" panose="02010504010101010104" pitchFamily="50" charset="0"/>
                </a:rPr>
                <a:t>Fill in every detail on the form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3ED7C9A-11F2-4C47-97A6-ECB114D15900}"/>
              </a:ext>
            </a:extLst>
          </p:cNvPr>
          <p:cNvGrpSpPr/>
          <p:nvPr/>
        </p:nvGrpSpPr>
        <p:grpSpPr>
          <a:xfrm>
            <a:off x="243484" y="5778438"/>
            <a:ext cx="2714158" cy="923330"/>
            <a:chOff x="243484" y="5778438"/>
            <a:chExt cx="2714158" cy="923330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52154953-63E8-4FB1-971F-97BBDA7625B1}"/>
                </a:ext>
              </a:extLst>
            </p:cNvPr>
            <p:cNvSpPr/>
            <p:nvPr/>
          </p:nvSpPr>
          <p:spPr>
            <a:xfrm>
              <a:off x="685141" y="6104134"/>
              <a:ext cx="2046511" cy="490638"/>
            </a:xfrm>
            <a:prstGeom prst="roundRect">
              <a:avLst/>
            </a:prstGeom>
            <a:solidFill>
              <a:srgbClr val="00A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BDB3646-DAB6-4DDC-B54F-5CD70A83F58C}"/>
                </a:ext>
              </a:extLst>
            </p:cNvPr>
            <p:cNvSpPr/>
            <p:nvPr/>
          </p:nvSpPr>
          <p:spPr>
            <a:xfrm>
              <a:off x="243484" y="5980689"/>
              <a:ext cx="667647" cy="667647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00AD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278D0A0-6137-474B-922E-00F087980E68}"/>
                </a:ext>
              </a:extLst>
            </p:cNvPr>
            <p:cNvSpPr txBox="1"/>
            <p:nvPr/>
          </p:nvSpPr>
          <p:spPr>
            <a:xfrm>
              <a:off x="334356" y="5778438"/>
              <a:ext cx="5767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rgbClr val="00ADEE"/>
                  </a:solidFill>
                  <a:latin typeface="NettoOT-Bold" panose="02010804010101010104" pitchFamily="50" charset="0"/>
                </a:rPr>
                <a:t>d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9F91453-736C-408E-9A3D-3E87E4BDDD37}"/>
                </a:ext>
              </a:extLst>
            </p:cNvPr>
            <p:cNvSpPr/>
            <p:nvPr/>
          </p:nvSpPr>
          <p:spPr>
            <a:xfrm>
              <a:off x="911131" y="6128319"/>
              <a:ext cx="204651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  <a:latin typeface="NettoOT" panose="02010504010101010104" pitchFamily="50" charset="0"/>
                </a:rPr>
                <a:t>Something else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FC6FACE-0794-43DF-B93B-5D0C12AE5851}"/>
              </a:ext>
            </a:extLst>
          </p:cNvPr>
          <p:cNvGrpSpPr/>
          <p:nvPr/>
        </p:nvGrpSpPr>
        <p:grpSpPr>
          <a:xfrm>
            <a:off x="243484" y="4962104"/>
            <a:ext cx="2653089" cy="923330"/>
            <a:chOff x="5069185" y="4541562"/>
            <a:chExt cx="2653089" cy="923330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4FDB1B00-1FED-44E2-BF12-2BE8EC4D79D9}"/>
                </a:ext>
              </a:extLst>
            </p:cNvPr>
            <p:cNvSpPr/>
            <p:nvPr/>
          </p:nvSpPr>
          <p:spPr>
            <a:xfrm>
              <a:off x="5510842" y="4867258"/>
              <a:ext cx="2211432" cy="490638"/>
            </a:xfrm>
            <a:prstGeom prst="roundRect">
              <a:avLst/>
            </a:prstGeom>
            <a:solidFill>
              <a:srgbClr val="FD96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80BA803-BA55-41FA-9824-9A4197F8C82C}"/>
                </a:ext>
              </a:extLst>
            </p:cNvPr>
            <p:cNvSpPr/>
            <p:nvPr/>
          </p:nvSpPr>
          <p:spPr>
            <a:xfrm>
              <a:off x="5069185" y="4743813"/>
              <a:ext cx="667647" cy="667647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FD96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591E5B5-F9AE-4DF4-AD23-91F44170EDC0}"/>
                </a:ext>
              </a:extLst>
            </p:cNvPr>
            <p:cNvSpPr txBox="1"/>
            <p:nvPr/>
          </p:nvSpPr>
          <p:spPr>
            <a:xfrm>
              <a:off x="5160057" y="4541562"/>
              <a:ext cx="5767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rgbClr val="FD9622"/>
                  </a:solidFill>
                  <a:latin typeface="NettoOT-Bold" panose="02010804010101010104" pitchFamily="50" charset="0"/>
                </a:rPr>
                <a:t>c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E2EC010-DDE3-4A48-A4C3-FCBEE965157F}"/>
                </a:ext>
              </a:extLst>
            </p:cNvPr>
            <p:cNvSpPr/>
            <p:nvPr/>
          </p:nvSpPr>
          <p:spPr>
            <a:xfrm>
              <a:off x="5718520" y="4905201"/>
              <a:ext cx="200375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  <a:latin typeface="NettoOT" panose="02010504010101010104" pitchFamily="50" charset="0"/>
                </a:rPr>
                <a:t>Speak to an adult </a:t>
              </a:r>
              <a:endParaRPr lang="en-GB" sz="2000" dirty="0">
                <a:solidFill>
                  <a:schemeClr val="bg1"/>
                </a:solidFill>
                <a:latin typeface="NettoOT-Bold" panose="02010804010101010104" pitchFamily="50" charset="0"/>
              </a:endParaRPr>
            </a:p>
          </p:txBody>
        </p:sp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7249E861-0F07-4304-A8D1-5D2EFCA4ECA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2764" y="503243"/>
            <a:ext cx="4080551" cy="27220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55673" y="5832002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right answer is 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662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3041" y="230366"/>
            <a:ext cx="6850959" cy="845812"/>
          </a:xfrm>
        </p:spPr>
        <p:txBody>
          <a:bodyPr anchor="ctr">
            <a:noAutofit/>
          </a:bodyPr>
          <a:lstStyle/>
          <a:p>
            <a:pPr marL="0" indent="0" algn="r">
              <a:buNone/>
            </a:pPr>
            <a:r>
              <a:rPr lang="en-GB" sz="3200" dirty="0">
                <a:solidFill>
                  <a:schemeClr val="bg1"/>
                </a:solidFill>
                <a:latin typeface="NettoOT" panose="02010504010101010104" pitchFamily="50" charset="0"/>
              </a:rPr>
              <a:t>Making positive choices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333E7FF-4BFA-4B97-A6B5-4C74EBC427CB}"/>
              </a:ext>
            </a:extLst>
          </p:cNvPr>
          <p:cNvSpPr txBox="1">
            <a:spLocks/>
          </p:cNvSpPr>
          <p:nvPr/>
        </p:nvSpPr>
        <p:spPr>
          <a:xfrm>
            <a:off x="230338" y="876288"/>
            <a:ext cx="4906425" cy="202751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latin typeface="NettoOT" panose="02010504010101010104" pitchFamily="50" charset="0"/>
              </a:rPr>
              <a:t>Your parents gave you permission to play a game rated 12+ but one day your friend comes over, who doesn’t have permission to play it.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EB647F5-D4A1-4A74-AD22-ED9286A9A3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31338" r="5443" b="42625"/>
          <a:stretch/>
        </p:blipFill>
        <p:spPr>
          <a:xfrm>
            <a:off x="4726745" y="231201"/>
            <a:ext cx="4853355" cy="845812"/>
          </a:xfrm>
          <a:prstGeom prst="round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7AAC69E-873E-484E-BD87-F9CAD938C47B}"/>
              </a:ext>
            </a:extLst>
          </p:cNvPr>
          <p:cNvSpPr txBox="1">
            <a:spLocks/>
          </p:cNvSpPr>
          <p:nvPr/>
        </p:nvSpPr>
        <p:spPr>
          <a:xfrm>
            <a:off x="4726745" y="229531"/>
            <a:ext cx="4417256" cy="8915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  <a:latin typeface="NettoOT" panose="02010504010101010104" pitchFamily="50" charset="0"/>
              </a:rPr>
              <a:t>Permission Mission</a:t>
            </a:r>
            <a:endParaRPr lang="en-GB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88A3065-6D36-493D-B003-30502B254AFD}"/>
              </a:ext>
            </a:extLst>
          </p:cNvPr>
          <p:cNvSpPr/>
          <p:nvPr/>
        </p:nvSpPr>
        <p:spPr>
          <a:xfrm>
            <a:off x="6222747" y="4039847"/>
            <a:ext cx="24793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NettoOT" panose="02010504010101010104" pitchFamily="50" charset="0"/>
              </a:rPr>
              <a:t>What do you do next?</a:t>
            </a:r>
            <a:endParaRPr lang="en-GB" sz="3200" b="1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C57D97C-E1BE-445C-9BB6-C7AF343430BF}"/>
              </a:ext>
            </a:extLst>
          </p:cNvPr>
          <p:cNvGrpSpPr/>
          <p:nvPr/>
        </p:nvGrpSpPr>
        <p:grpSpPr>
          <a:xfrm>
            <a:off x="243485" y="3347637"/>
            <a:ext cx="4913186" cy="923330"/>
            <a:chOff x="354891" y="3824104"/>
            <a:chExt cx="4913186" cy="92333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C0692898-B980-4C5F-A314-C668316FFF71}"/>
                </a:ext>
              </a:extLst>
            </p:cNvPr>
            <p:cNvSpPr/>
            <p:nvPr/>
          </p:nvSpPr>
          <p:spPr>
            <a:xfrm>
              <a:off x="796547" y="4149800"/>
              <a:ext cx="3633641" cy="490638"/>
            </a:xfrm>
            <a:prstGeom prst="roundRect">
              <a:avLst/>
            </a:prstGeom>
            <a:solidFill>
              <a:srgbClr val="FD96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B1B7446-F148-4A0D-852D-ACBF76F398DB}"/>
                </a:ext>
              </a:extLst>
            </p:cNvPr>
            <p:cNvSpPr/>
            <p:nvPr/>
          </p:nvSpPr>
          <p:spPr>
            <a:xfrm>
              <a:off x="354891" y="4026355"/>
              <a:ext cx="667647" cy="667647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FD96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DEA8458-AD6E-4553-9715-68CD745507B7}"/>
                </a:ext>
              </a:extLst>
            </p:cNvPr>
            <p:cNvSpPr txBox="1"/>
            <p:nvPr/>
          </p:nvSpPr>
          <p:spPr>
            <a:xfrm>
              <a:off x="445763" y="3824104"/>
              <a:ext cx="5767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rgbClr val="FD9622"/>
                  </a:solidFill>
                  <a:latin typeface="NettoOT-Bold" panose="02010804010101010104" pitchFamily="50" charset="0"/>
                </a:rPr>
                <a:t>a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204D228-00A4-40FE-94BE-FDA782D5BD6C}"/>
                </a:ext>
              </a:extLst>
            </p:cNvPr>
            <p:cNvSpPr/>
            <p:nvPr/>
          </p:nvSpPr>
          <p:spPr>
            <a:xfrm>
              <a:off x="1022537" y="4182309"/>
              <a:ext cx="4245540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  <a:latin typeface="NettoOT" panose="02010504010101010104" pitchFamily="50" charset="0"/>
                </a:rPr>
                <a:t>Ask your parents if it’s still okay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3E50C3D-6F94-4D3F-B2BA-D9FACFA7871D}"/>
              </a:ext>
            </a:extLst>
          </p:cNvPr>
          <p:cNvGrpSpPr/>
          <p:nvPr/>
        </p:nvGrpSpPr>
        <p:grpSpPr>
          <a:xfrm>
            <a:off x="243484" y="4160770"/>
            <a:ext cx="4828364" cy="923330"/>
            <a:chOff x="3676735" y="4232337"/>
            <a:chExt cx="4828364" cy="923330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493E31BA-CB53-448D-BAC8-B9020F8249BE}"/>
                </a:ext>
              </a:extLst>
            </p:cNvPr>
            <p:cNvSpPr/>
            <p:nvPr/>
          </p:nvSpPr>
          <p:spPr>
            <a:xfrm>
              <a:off x="4118391" y="4558033"/>
              <a:ext cx="4386707" cy="490638"/>
            </a:xfrm>
            <a:prstGeom prst="roundRect">
              <a:avLst/>
            </a:prstGeom>
            <a:solidFill>
              <a:srgbClr val="00A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18BA9B4-A521-4182-99DE-6CC8495A62A3}"/>
                </a:ext>
              </a:extLst>
            </p:cNvPr>
            <p:cNvSpPr/>
            <p:nvPr/>
          </p:nvSpPr>
          <p:spPr>
            <a:xfrm>
              <a:off x="3676735" y="4434588"/>
              <a:ext cx="667647" cy="667647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00AD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3F9D69D-CEFF-43E9-9690-56822612468A}"/>
                </a:ext>
              </a:extLst>
            </p:cNvPr>
            <p:cNvSpPr txBox="1"/>
            <p:nvPr/>
          </p:nvSpPr>
          <p:spPr>
            <a:xfrm>
              <a:off x="3767607" y="4232337"/>
              <a:ext cx="5767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rgbClr val="00ADEE"/>
                  </a:solidFill>
                  <a:latin typeface="NettoOT-Bold" panose="02010804010101010104" pitchFamily="50" charset="0"/>
                </a:rPr>
                <a:t>b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F3311C0-2AE1-44FF-9BFA-889D514426FE}"/>
                </a:ext>
              </a:extLst>
            </p:cNvPr>
            <p:cNvSpPr/>
            <p:nvPr/>
          </p:nvSpPr>
          <p:spPr>
            <a:xfrm>
              <a:off x="4326070" y="4595976"/>
              <a:ext cx="417902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  <a:latin typeface="NettoOT" panose="02010504010101010104" pitchFamily="50" charset="0"/>
                </a:rPr>
                <a:t>Choose a different game to play instead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3ED7C9A-11F2-4C47-97A6-ECB114D15900}"/>
              </a:ext>
            </a:extLst>
          </p:cNvPr>
          <p:cNvGrpSpPr/>
          <p:nvPr/>
        </p:nvGrpSpPr>
        <p:grpSpPr>
          <a:xfrm>
            <a:off x="243484" y="5778438"/>
            <a:ext cx="2714158" cy="923330"/>
            <a:chOff x="243484" y="5778438"/>
            <a:chExt cx="2714158" cy="923330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52154953-63E8-4FB1-971F-97BBDA7625B1}"/>
                </a:ext>
              </a:extLst>
            </p:cNvPr>
            <p:cNvSpPr/>
            <p:nvPr/>
          </p:nvSpPr>
          <p:spPr>
            <a:xfrm>
              <a:off x="685141" y="6104134"/>
              <a:ext cx="2046511" cy="490638"/>
            </a:xfrm>
            <a:prstGeom prst="roundRect">
              <a:avLst/>
            </a:prstGeom>
            <a:solidFill>
              <a:srgbClr val="00A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BDB3646-DAB6-4DDC-B54F-5CD70A83F58C}"/>
                </a:ext>
              </a:extLst>
            </p:cNvPr>
            <p:cNvSpPr/>
            <p:nvPr/>
          </p:nvSpPr>
          <p:spPr>
            <a:xfrm>
              <a:off x="243484" y="5980689"/>
              <a:ext cx="667647" cy="667647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00AD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278D0A0-6137-474B-922E-00F087980E68}"/>
                </a:ext>
              </a:extLst>
            </p:cNvPr>
            <p:cNvSpPr txBox="1"/>
            <p:nvPr/>
          </p:nvSpPr>
          <p:spPr>
            <a:xfrm>
              <a:off x="334356" y="5778438"/>
              <a:ext cx="5767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rgbClr val="00ADEE"/>
                  </a:solidFill>
                  <a:latin typeface="NettoOT-Bold" panose="02010804010101010104" pitchFamily="50" charset="0"/>
                </a:rPr>
                <a:t>d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9F91453-736C-408E-9A3D-3E87E4BDDD37}"/>
                </a:ext>
              </a:extLst>
            </p:cNvPr>
            <p:cNvSpPr/>
            <p:nvPr/>
          </p:nvSpPr>
          <p:spPr>
            <a:xfrm>
              <a:off x="911131" y="6128319"/>
              <a:ext cx="204651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  <a:latin typeface="NettoOT" panose="02010504010101010104" pitchFamily="50" charset="0"/>
                </a:rPr>
                <a:t>Something else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FC6FACE-0794-43DF-B93B-5D0C12AE5851}"/>
              </a:ext>
            </a:extLst>
          </p:cNvPr>
          <p:cNvGrpSpPr/>
          <p:nvPr/>
        </p:nvGrpSpPr>
        <p:grpSpPr>
          <a:xfrm>
            <a:off x="243484" y="4962104"/>
            <a:ext cx="5264892" cy="923330"/>
            <a:chOff x="5069185" y="4541562"/>
            <a:chExt cx="5264892" cy="923330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4FDB1B00-1FED-44E2-BF12-2BE8EC4D79D9}"/>
                </a:ext>
              </a:extLst>
            </p:cNvPr>
            <p:cNvSpPr/>
            <p:nvPr/>
          </p:nvSpPr>
          <p:spPr>
            <a:xfrm>
              <a:off x="5510842" y="4867258"/>
              <a:ext cx="4823235" cy="490638"/>
            </a:xfrm>
            <a:prstGeom prst="roundRect">
              <a:avLst/>
            </a:prstGeom>
            <a:solidFill>
              <a:srgbClr val="FD96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80BA803-BA55-41FA-9824-9A4197F8C82C}"/>
                </a:ext>
              </a:extLst>
            </p:cNvPr>
            <p:cNvSpPr/>
            <p:nvPr/>
          </p:nvSpPr>
          <p:spPr>
            <a:xfrm>
              <a:off x="5069185" y="4743813"/>
              <a:ext cx="667647" cy="667647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FD96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591E5B5-F9AE-4DF4-AD23-91F44170EDC0}"/>
                </a:ext>
              </a:extLst>
            </p:cNvPr>
            <p:cNvSpPr txBox="1"/>
            <p:nvPr/>
          </p:nvSpPr>
          <p:spPr>
            <a:xfrm>
              <a:off x="5160057" y="4541562"/>
              <a:ext cx="5767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rgbClr val="FD9622"/>
                  </a:solidFill>
                  <a:latin typeface="NettoOT-Bold" panose="02010804010101010104" pitchFamily="50" charset="0"/>
                </a:rPr>
                <a:t>c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E2EC010-DDE3-4A48-A4C3-FCBEE965157F}"/>
                </a:ext>
              </a:extLst>
            </p:cNvPr>
            <p:cNvSpPr/>
            <p:nvPr/>
          </p:nvSpPr>
          <p:spPr>
            <a:xfrm>
              <a:off x="5718520" y="4905201"/>
              <a:ext cx="461555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  <a:latin typeface="NettoOT" panose="02010504010101010104" pitchFamily="50" charset="0"/>
                </a:rPr>
                <a:t>Play the game anyway – it’s not even scary!</a:t>
              </a:r>
              <a:endParaRPr lang="en-GB" sz="2000" dirty="0">
                <a:solidFill>
                  <a:schemeClr val="bg1"/>
                </a:solidFill>
                <a:latin typeface="NettoOT-Bold" panose="02010804010101010104" pitchFamily="50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0371A72-2CF6-488E-B718-DC790A53CD7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376" y="1345666"/>
            <a:ext cx="2853993" cy="22042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26727" y="5980689"/>
            <a:ext cx="2479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right answer is 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877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2950</TotalTime>
  <Words>600</Words>
  <Application>Microsoft Office PowerPoint</Application>
  <PresentationFormat>On-screen Show (4:3)</PresentationFormat>
  <Paragraphs>116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NettoOT-Bold</vt:lpstr>
      <vt:lpstr>NettoOT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owns the internet? (We all do!)</dc:title>
  <dc:creator>Amy Lockwood</dc:creator>
  <cp:lastModifiedBy>A.Doe</cp:lastModifiedBy>
  <cp:revision>64</cp:revision>
  <dcterms:created xsi:type="dcterms:W3CDTF">2018-07-30T12:12:24Z</dcterms:created>
  <dcterms:modified xsi:type="dcterms:W3CDTF">2021-02-10T10:51:17Z</dcterms:modified>
</cp:coreProperties>
</file>