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3" r:id="rId3"/>
    <p:sldId id="257" r:id="rId4"/>
    <p:sldId id="284" r:id="rId5"/>
    <p:sldId id="298" r:id="rId6"/>
    <p:sldId id="293" r:id="rId7"/>
    <p:sldId id="282" r:id="rId8"/>
    <p:sldId id="258" r:id="rId9"/>
    <p:sldId id="291" r:id="rId10"/>
    <p:sldId id="268" r:id="rId11"/>
    <p:sldId id="286" r:id="rId12"/>
    <p:sldId id="294" r:id="rId13"/>
    <p:sldId id="297" r:id="rId14"/>
    <p:sldId id="285" r:id="rId15"/>
    <p:sldId id="287" r:id="rId16"/>
    <p:sldId id="289" r:id="rId17"/>
    <p:sldId id="266" r:id="rId18"/>
    <p:sldId id="279" r:id="rId19"/>
    <p:sldId id="29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221" autoAdjust="0"/>
  </p:normalViewPr>
  <p:slideViewPr>
    <p:cSldViewPr>
      <p:cViewPr varScale="1">
        <p:scale>
          <a:sx n="92" d="100"/>
          <a:sy n="92" d="100"/>
        </p:scale>
        <p:origin x="16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42C76-CB59-4BAC-82CF-278EA8435B6C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39619-4610-426B-AE1A-9F90BC35E80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53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939619-4610-426B-AE1A-9F90BC35E80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599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93A51F-65D5-4A88-9B07-540D677B3805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AFDE7A-F635-40BE-A554-085D37CE7504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corshamregis.wilts.sch.uk/crysta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79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lin Sans FB" pitchFamily="34" charset="0"/>
              </a:rPr>
              <a:t>Meet the Teacher</a:t>
            </a:r>
          </a:p>
          <a:p>
            <a:pPr algn="ctr"/>
            <a:r>
              <a:rPr lang="en-GB" sz="5400" dirty="0">
                <a:latin typeface="Berlin Sans FB" pitchFamily="34" charset="0"/>
              </a:rPr>
              <a:t>Crystal Class</a:t>
            </a:r>
          </a:p>
        </p:txBody>
      </p:sp>
      <p:sp>
        <p:nvSpPr>
          <p:cNvPr id="2" name="AutoShape 4" descr="Image result for crystal shoes from cinderel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AutoShape 6" descr="Image result for crystal shoes from cinderell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9F91E250-C471-3E4A-822C-47A9AE558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r="5739"/>
          <a:stretch/>
        </p:blipFill>
        <p:spPr>
          <a:xfrm>
            <a:off x="307975" y="1733946"/>
            <a:ext cx="8512497" cy="47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7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u="sng" dirty="0"/>
              <a:t>PE</a:t>
            </a:r>
          </a:p>
          <a:p>
            <a:pPr algn="ctr"/>
            <a:endParaRPr lang="en-GB" sz="4000" dirty="0"/>
          </a:p>
          <a:p>
            <a:pPr marL="285750" indent="-285750" algn="ctr">
              <a:buFont typeface="Arial" pitchFamily="34" charset="0"/>
              <a:buChar char="•"/>
            </a:pPr>
            <a:r>
              <a:rPr lang="en-GB" sz="4000" dirty="0"/>
              <a:t>PE Kits need to be worn to school on </a:t>
            </a:r>
            <a:r>
              <a:rPr lang="en-GB" sz="4000" dirty="0">
                <a:solidFill>
                  <a:srgbClr val="FF0000"/>
                </a:solidFill>
              </a:rPr>
              <a:t>Monday</a:t>
            </a:r>
            <a:r>
              <a:rPr lang="en-GB" sz="4000" dirty="0"/>
              <a:t> and </a:t>
            </a:r>
            <a:r>
              <a:rPr lang="en-GB" sz="4000" dirty="0">
                <a:solidFill>
                  <a:srgbClr val="FF0000"/>
                </a:solidFill>
              </a:rPr>
              <a:t>Tuesday</a:t>
            </a:r>
            <a:r>
              <a:rPr lang="en-GB" sz="40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03" y="2915474"/>
            <a:ext cx="1885118" cy="188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636" y="4653135"/>
            <a:ext cx="2050844" cy="200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5" y="4972882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10FBA55-B3FA-3540-B069-55B43CA84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37" y="4236562"/>
            <a:ext cx="1206500" cy="2273300"/>
          </a:xfrm>
          <a:prstGeom prst="rect">
            <a:avLst/>
          </a:prstGeom>
        </p:spPr>
      </p:pic>
      <p:pic>
        <p:nvPicPr>
          <p:cNvPr id="6" name="Picture 5" descr="A person standing in front of it&#10;&#10;Description automatically generated">
            <a:extLst>
              <a:ext uri="{FF2B5EF4-FFF2-40B4-BE49-F238E27FC236}">
                <a16:creationId xmlns:a16="http://schemas.microsoft.com/office/drawing/2014/main" id="{676B5F89-E9F0-6D4C-A463-081568666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778050"/>
            <a:ext cx="977900" cy="1320800"/>
          </a:xfrm>
          <a:prstGeom prst="rect">
            <a:avLst/>
          </a:prstGeom>
        </p:spPr>
      </p:pic>
      <p:pic>
        <p:nvPicPr>
          <p:cNvPr id="8" name="Picture 7" descr="A picture containing table, sitting, colorful, small&#10;&#10;Description automatically generated">
            <a:extLst>
              <a:ext uri="{FF2B5EF4-FFF2-40B4-BE49-F238E27FC236}">
                <a16:creationId xmlns:a16="http://schemas.microsoft.com/office/drawing/2014/main" id="{7238FADF-EA50-4A41-97FD-F145D2CCB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5" y="2741906"/>
            <a:ext cx="2059943" cy="1494656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407190-AB9F-C043-8525-4569450CF8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28" y="153775"/>
            <a:ext cx="977900" cy="10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Spellings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3588" r="3692"/>
          <a:stretch/>
        </p:blipFill>
        <p:spPr bwMode="auto">
          <a:xfrm>
            <a:off x="4667250" y="1047403"/>
            <a:ext cx="4305300" cy="320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810" y="48596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These are the statutory words for Year 5/6.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51111" r="31651" b="8933"/>
          <a:stretch/>
        </p:blipFill>
        <p:spPr>
          <a:xfrm>
            <a:off x="56778" y="1052736"/>
            <a:ext cx="4577333" cy="322266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Rectangle 3"/>
          <p:cNvSpPr/>
          <p:nvPr/>
        </p:nvSpPr>
        <p:spPr>
          <a:xfrm>
            <a:off x="1033066" y="4725144"/>
            <a:ext cx="73553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We will be asking children to learn spellings at home. We ask that you spend time supporting your child with the words that they find tricky. </a:t>
            </a:r>
          </a:p>
          <a:p>
            <a:pPr algn="ctr"/>
            <a:r>
              <a:rPr lang="en-GB" sz="2400" b="1" dirty="0"/>
              <a:t>They will be tested every week via dictation.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4BB8F1-A36E-DA4A-9CD0-1B64CD3A5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57" y="164349"/>
            <a:ext cx="743217" cy="7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0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y, table, computer&#10;&#10;Description automatically generated">
            <a:extLst>
              <a:ext uri="{FF2B5EF4-FFF2-40B4-BE49-F238E27FC236}">
                <a16:creationId xmlns:a16="http://schemas.microsoft.com/office/drawing/2014/main" id="{DD758A36-B153-0241-BF1D-27529E5F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4924"/>
            <a:ext cx="5694969" cy="4546601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B0239E2-6D0D-244E-8858-29D0CB572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32856"/>
            <a:ext cx="4876800" cy="454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C6160-5715-E248-905A-B96061146435}"/>
              </a:ext>
            </a:extLst>
          </p:cNvPr>
          <p:cNvSpPr txBox="1"/>
          <p:nvPr/>
        </p:nvSpPr>
        <p:spPr>
          <a:xfrm>
            <a:off x="395536" y="551723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Working Walls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25F87-C90F-1B4B-94A8-32D4935F9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50172"/>
            <a:ext cx="944488" cy="10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8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5C05E7-9713-9B4A-8256-90EFB07FE855}"/>
              </a:ext>
            </a:extLst>
          </p:cNvPr>
          <p:cNvSpPr txBox="1"/>
          <p:nvPr/>
        </p:nvSpPr>
        <p:spPr>
          <a:xfrm>
            <a:off x="1043608" y="1484784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 will work our way through the Key Objectives in English and Maths by using the results from our </a:t>
            </a:r>
            <a:r>
              <a:rPr lang="en-US" sz="4000" dirty="0" err="1"/>
              <a:t>PiXL</a:t>
            </a:r>
            <a:r>
              <a:rPr lang="en-US" sz="4000" dirty="0"/>
              <a:t> assessments.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2A7267-D6FA-934F-8ADA-0632EAF8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035624"/>
            <a:ext cx="1905000" cy="11176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C01C94-EA17-834A-AEA8-962EBEA32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12" y="5035624"/>
            <a:ext cx="1186712" cy="1273696"/>
          </a:xfrm>
          <a:prstGeom prst="rect">
            <a:avLst/>
          </a:prstGeom>
        </p:spPr>
      </p:pic>
      <p:pic>
        <p:nvPicPr>
          <p:cNvPr id="8" name="Picture 7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AFA3BF6-BC0B-D64B-ACEA-72D28A67B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6" y="5289624"/>
            <a:ext cx="850900" cy="609600"/>
          </a:xfrm>
          <a:prstGeom prst="rect">
            <a:avLst/>
          </a:prstGeom>
        </p:spPr>
      </p:pic>
      <p:pic>
        <p:nvPicPr>
          <p:cNvPr id="10" name="Picture 9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8F9CF0E5-98F6-A94C-A243-3E04D8BA7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19" y="5344430"/>
            <a:ext cx="671705" cy="656084"/>
          </a:xfrm>
          <a:prstGeom prst="rect">
            <a:avLst/>
          </a:prstGeom>
        </p:spPr>
      </p:pic>
      <p:pic>
        <p:nvPicPr>
          <p:cNvPr id="12" name="Picture 11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EE893A6B-F27D-5449-A350-744845ED2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38" y="5020313"/>
            <a:ext cx="12573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65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47353"/>
            <a:ext cx="8640960" cy="669414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u="sng" dirty="0"/>
              <a:t>English in Year 5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u="sng" dirty="0"/>
              <a:t>Writing Key Objectives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am beginning to plan the structure of my writing by thinking about the audience for my text and the purpose of the writing.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review my work to add description to develop settings and characters.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use headings and bullet points to structure my writing.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use the correct tense throughout a piece of writing.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can read through my work to correct some spelling and punctuation mistakes.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use modal verbs (such as can/could, may/might, must, will/would, and shall/should) to explain how something might be possible.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can convert nouns or adjectives into verbs using suffixes [for example, -ate; -ise; -ify].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can make the structure in my paragraph more interesting by using word structures such as then, after that, this, firstly.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/>
              <a:t>I use commas to structure my sentences and clarify the meaning of a text.</a:t>
            </a:r>
          </a:p>
          <a:p>
            <a:endParaRPr lang="en-GB" sz="1200" dirty="0"/>
          </a:p>
          <a:p>
            <a:endParaRPr lang="en-GB" sz="1200" dirty="0"/>
          </a:p>
        </p:txBody>
      </p:sp>
      <p:pic>
        <p:nvPicPr>
          <p:cNvPr id="5" name="Picture 4" descr="Image result for pencil writing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18" y="5895849"/>
            <a:ext cx="629495" cy="62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009597-2290-B744-BC40-4162AB4C5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26" y="332656"/>
            <a:ext cx="745410" cy="6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68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116632"/>
            <a:ext cx="8352928" cy="63046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u="sng" dirty="0"/>
              <a:t>English in Year 5</a:t>
            </a:r>
          </a:p>
          <a:p>
            <a:pPr>
              <a:lnSpc>
                <a:spcPct val="150000"/>
              </a:lnSpc>
            </a:pPr>
            <a:r>
              <a:rPr lang="en-GB" sz="2000" u="sng" dirty="0"/>
              <a:t>Reading Key Objectives</a:t>
            </a:r>
          </a:p>
          <a:p>
            <a:endParaRPr lang="en-GB" sz="2000" u="sng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use some of the words and word parts that understand already to think about what new words mean and sound like.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am becoming familiar with a range of books.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check my understanding of a text through discussion and exploring the meaning of words.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am able to make simple summaries of a given number of paragraphs I have read.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can find and make notes on information from non-fiction.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am beginning to participate in discussions about books I have read by listening to others' ideas.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000" dirty="0"/>
              <a:t>I am able to explain my views.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95BBC5-1065-DA4E-8163-49829A713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1977" y="578611"/>
            <a:ext cx="1309223" cy="403751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B42422BC-A16B-444F-8B88-34DB66AC5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36693"/>
            <a:ext cx="1300666" cy="751210"/>
          </a:xfrm>
          <a:prstGeom prst="rect">
            <a:avLst/>
          </a:prstGeom>
        </p:spPr>
      </p:pic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7BDEBA01-5C05-AC4D-9028-601C85816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38" y="436693"/>
            <a:ext cx="761211" cy="7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2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88640"/>
            <a:ext cx="9036496" cy="652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sng" dirty="0">
                <a:solidFill>
                  <a:schemeClr val="accent6">
                    <a:lumMod val="75000"/>
                  </a:schemeClr>
                </a:solidFill>
              </a:rPr>
              <a:t>Mathematics in Year 5</a:t>
            </a:r>
          </a:p>
          <a:p>
            <a:endParaRPr lang="en-GB" sz="1400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1400" u="sng" dirty="0">
                <a:solidFill>
                  <a:schemeClr val="accent6">
                    <a:lumMod val="75000"/>
                  </a:schemeClr>
                </a:solidFill>
              </a:rPr>
              <a:t>Key Objectives in Maths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read, write, order and compare numbers to at least 1 000 000 and know the value of each digit.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use negative numbers in my work and can count backwards and forwards to and from negative numbers.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add and subtract whole numbers with more than 4 digits using written methods such as column addition and subtraction.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add and subtract larger numbers in my head.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identify multiples and factors, including finding all factor pairs of a number, and common factors of two numbers.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solve multiplication and division problems using my knowledge of factors and multiples, squares and cubes.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solve problems including scaling by simple fractions and problems involving simple rates.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compare and order fractions whose denominators are all multiples of the same number.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read and write decimal numbers as fractions [for example, 0.71 = 71/100].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read, write, order and compare numbers with up to three decimal places.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work on problems which require knowing percentage and decimal equivalents of 1/2, 1/4, 1/5, 2/5, 4/5 and those fractions with a denominator of a multiple of 10 or 25.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convert between different units of metric measure (for example, kilometre and metre; centimetre and metre; centimetre and millimetre; gram and kilogram; litre and millilitre).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calculate the perimeter of multi-shape shapes in centimetres and metres.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calculate the area of rectangles in square centimetres (cm2) and square metres (m2) and estimate the area of irregular shapes.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draw a given angle (such as 47°), and then measure them in degrees (°).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know regular shapes have equal sides and angles and irregular shapes do not have equal sides and angles.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200" dirty="0"/>
              <a:t>I can find the information I need from a timetable or large table of data.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A2096C-11AF-5D45-A90A-B3A15B2CE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34" y="182631"/>
            <a:ext cx="748358" cy="7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5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7" y="188640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/>
              <a:t>Homework</a:t>
            </a:r>
          </a:p>
          <a:p>
            <a:endParaRPr lang="en-GB" sz="2800" dirty="0"/>
          </a:p>
          <a:p>
            <a:r>
              <a:rPr lang="en-GB" sz="2800" dirty="0"/>
              <a:t>Practice quick-fire times table questions and mental maths.</a:t>
            </a:r>
          </a:p>
          <a:p>
            <a:endParaRPr lang="en-GB" sz="2800" dirty="0"/>
          </a:p>
          <a:p>
            <a:r>
              <a:rPr lang="en-GB" sz="2800" dirty="0"/>
              <a:t>Practice Spellings.</a:t>
            </a:r>
          </a:p>
          <a:p>
            <a:endParaRPr lang="en-GB" sz="2800" dirty="0"/>
          </a:p>
          <a:p>
            <a:r>
              <a:rPr lang="en-GB" sz="2800" dirty="0"/>
              <a:t>Read with an adult.</a:t>
            </a:r>
          </a:p>
          <a:p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BC24B-1219-AA43-A20F-00BE9B36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64" y="4221088"/>
            <a:ext cx="4581872" cy="20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62234C29-D390-6541-817A-F6F23C09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950"/>
            <a:ext cx="5029200" cy="638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171DE-71B1-EC4E-98E7-3167567C3079}"/>
              </a:ext>
            </a:extLst>
          </p:cNvPr>
          <p:cNvSpPr txBox="1"/>
          <p:nvPr/>
        </p:nvSpPr>
        <p:spPr>
          <a:xfrm>
            <a:off x="6167854" y="1196752"/>
            <a:ext cx="28686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Class Reward</a:t>
            </a:r>
          </a:p>
          <a:p>
            <a:endParaRPr lang="en-US" sz="2800" b="1" dirty="0"/>
          </a:p>
          <a:p>
            <a:r>
              <a:rPr lang="en-US" sz="2800" b="1" dirty="0"/>
              <a:t>X 5 = Movie, popcorn and PJ day.</a:t>
            </a:r>
          </a:p>
          <a:p>
            <a:endParaRPr lang="en-US" sz="2800" b="1" dirty="0"/>
          </a:p>
          <a:p>
            <a:r>
              <a:rPr lang="en-US" sz="2800" b="1" dirty="0"/>
              <a:t>X10 = Tech Day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X15 = Picnic at the park</a:t>
            </a: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1619DEF-E16C-1A46-8AF9-B89D71462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99" y="2060848"/>
            <a:ext cx="535491" cy="636910"/>
          </a:xfrm>
          <a:prstGeom prst="rect">
            <a:avLst/>
          </a:prstGeom>
        </p:spPr>
      </p:pic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5D79AD6-A5E5-634C-909E-E2E435EB6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63" y="3717032"/>
            <a:ext cx="535491" cy="636910"/>
          </a:xfrm>
          <a:prstGeom prst="rect">
            <a:avLst/>
          </a:prstGeom>
        </p:spPr>
      </p:pic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DA96BF7-D9DE-5948-BE59-0BB9DCDA7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62" y="5054761"/>
            <a:ext cx="535491" cy="636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D6662D-7965-554F-B7C8-198ECB8B11A9}"/>
              </a:ext>
            </a:extLst>
          </p:cNvPr>
          <p:cNvSpPr txBox="1"/>
          <p:nvPr/>
        </p:nvSpPr>
        <p:spPr>
          <a:xfrm>
            <a:off x="5796136" y="385946"/>
            <a:ext cx="324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class voted on their class reward. </a:t>
            </a:r>
          </a:p>
        </p:txBody>
      </p:sp>
    </p:spTree>
    <p:extLst>
      <p:ext uri="{BB962C8B-B14F-4D97-AF65-F5344CB8AC3E}">
        <p14:creationId xmlns:p14="http://schemas.microsoft.com/office/powerpoint/2010/main" val="416166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78EAAFF2-8D9F-4A47-982B-53360A83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199051" y="208008"/>
            <a:ext cx="4372949" cy="4137727"/>
          </a:xfrm>
          <a:prstGeom prst="rect">
            <a:avLst/>
          </a:prstGeom>
        </p:spPr>
      </p:pic>
      <p:pic>
        <p:nvPicPr>
          <p:cNvPr id="5" name="Picture 4" descr="A picture containing walking, person, cat, people&#10;&#10;Description automatically generated">
            <a:extLst>
              <a:ext uri="{FF2B5EF4-FFF2-40B4-BE49-F238E27FC236}">
                <a16:creationId xmlns:a16="http://schemas.microsoft.com/office/drawing/2014/main" id="{00EFDD49-F559-8B44-BA6B-BA33ADCC6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93361"/>
            <a:ext cx="3960055" cy="283655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CDFDA76-EEA5-C846-9BBA-6B7341FE7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596" y="610847"/>
            <a:ext cx="3569491" cy="2836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68856-C0EC-ED4E-A239-64B379152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581128"/>
            <a:ext cx="2088232" cy="19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2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47F5C59-D264-4DD7-93EA-B977A697FF08}"/>
              </a:ext>
            </a:extLst>
          </p:cNvPr>
          <p:cNvSpPr/>
          <p:nvPr/>
        </p:nvSpPr>
        <p:spPr>
          <a:xfrm>
            <a:off x="6228184" y="2348880"/>
            <a:ext cx="2736303" cy="2028224"/>
          </a:xfrm>
          <a:prstGeom prst="wedgeEllipseCallout">
            <a:avLst>
              <a:gd name="adj1" fmla="val -55814"/>
              <a:gd name="adj2" fmla="val 87409"/>
            </a:avLst>
          </a:prstGeom>
          <a:solidFill>
            <a:schemeClr val="accent3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21F12-E012-42EE-96D9-FEC03FB2EE95}"/>
              </a:ext>
            </a:extLst>
          </p:cNvPr>
          <p:cNvSpPr txBox="1"/>
          <p:nvPr/>
        </p:nvSpPr>
        <p:spPr>
          <a:xfrm>
            <a:off x="6372200" y="2348880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b="1" dirty="0">
                <a:solidFill>
                  <a:schemeClr val="bg1">
                    <a:lumMod val="95000"/>
                  </a:schemeClr>
                </a:solidFill>
              </a:rPr>
              <a:t>I will teach Crystal Class all day Monday, Tuesday, Wednesday and Thursday afternoon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D002C2E-3683-4E43-B370-70B2118658FC}"/>
              </a:ext>
            </a:extLst>
          </p:cNvPr>
          <p:cNvSpPr/>
          <p:nvPr/>
        </p:nvSpPr>
        <p:spPr>
          <a:xfrm>
            <a:off x="395536" y="3184554"/>
            <a:ext cx="2432239" cy="1477328"/>
          </a:xfrm>
          <a:prstGeom prst="wedgeRoundRectCallout">
            <a:avLst>
              <a:gd name="adj1" fmla="val 46138"/>
              <a:gd name="adj2" fmla="val 97096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6CDC0-B4A6-46B4-A36D-622591953805}"/>
              </a:ext>
            </a:extLst>
          </p:cNvPr>
          <p:cNvSpPr txBox="1"/>
          <p:nvPr/>
        </p:nvSpPr>
        <p:spPr>
          <a:xfrm>
            <a:off x="611560" y="3212976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I will teach Crystal Class on Thursday morning and Friday all day.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8B6A20-D988-40EE-837A-121E75819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75" t="45800" r="38975" b="36000"/>
          <a:stretch/>
        </p:blipFill>
        <p:spPr>
          <a:xfrm>
            <a:off x="2976465" y="1274759"/>
            <a:ext cx="1872208" cy="2028225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3A64FAE2-8FBB-4D09-828F-5EDDEA15888C}"/>
              </a:ext>
            </a:extLst>
          </p:cNvPr>
          <p:cNvSpPr/>
          <p:nvPr/>
        </p:nvSpPr>
        <p:spPr>
          <a:xfrm>
            <a:off x="4427984" y="938686"/>
            <a:ext cx="2448272" cy="646331"/>
          </a:xfrm>
          <a:prstGeom prst="wedgeRectCallout">
            <a:avLst>
              <a:gd name="adj1" fmla="val -64699"/>
              <a:gd name="adj2" fmla="val 11134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1CCB2D-70D6-47C0-B71E-51BAE4452E77}"/>
              </a:ext>
            </a:extLst>
          </p:cNvPr>
          <p:cNvSpPr txBox="1"/>
          <p:nvPr/>
        </p:nvSpPr>
        <p:spPr>
          <a:xfrm>
            <a:off x="4644008" y="93868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 am in Crystal Class all week.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A0C429-CA2A-48D3-939C-D91D2985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9048"/>
            <a:ext cx="2514600" cy="1819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9509" r="49331" b="18619"/>
          <a:stretch/>
        </p:blipFill>
        <p:spPr>
          <a:xfrm rot="5400000">
            <a:off x="2622107" y="5199318"/>
            <a:ext cx="1321649" cy="1669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314" y="5140966"/>
            <a:ext cx="2044738" cy="15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886" y="836711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Teacher: 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Abigail Doe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400" b="1" dirty="0"/>
              <a:t>Likes: 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Spending time with my two daughters (Poppy and Honey), </a:t>
            </a:r>
            <a:r>
              <a:rPr lang="en-GB" sz="2400" b="1">
                <a:solidFill>
                  <a:schemeClr val="bg2">
                    <a:lumMod val="50000"/>
                  </a:schemeClr>
                </a:solidFill>
              </a:rPr>
              <a:t>my husband 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Peter and my puppy Norman.</a:t>
            </a:r>
          </a:p>
          <a:p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2400" b="1" dirty="0"/>
              <a:t>Dislikes: </a:t>
            </a:r>
            <a:r>
              <a:rPr lang="en-GB" sz="2400" b="1" dirty="0">
                <a:solidFill>
                  <a:srgbClr val="FF9900"/>
                </a:solidFill>
              </a:rPr>
              <a:t>Baked beans and putting the bins out.</a:t>
            </a:r>
            <a:endParaRPr lang="en-GB" sz="2400" dirty="0">
              <a:solidFill>
                <a:srgbClr val="FF9900"/>
              </a:solidFill>
            </a:endParaRPr>
          </a:p>
          <a:p>
            <a:endParaRPr lang="en-GB" sz="2400" b="1" dirty="0"/>
          </a:p>
          <a:p>
            <a:r>
              <a:rPr lang="en-GB" sz="2400" b="1" dirty="0"/>
              <a:t>Acting Key Stage 2 Leader and Curriculum </a:t>
            </a:r>
          </a:p>
          <a:p>
            <a:r>
              <a:rPr lang="en-GB" sz="2400" b="1" dirty="0"/>
              <a:t>Team Leader for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Reading</a:t>
            </a:r>
          </a:p>
          <a:p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400" b="1" dirty="0"/>
              <a:t>Teaching for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: I have been teaching for 22 years. Always in Key Stage 2. I love working within the community I live in.</a:t>
            </a: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400" b="1" dirty="0"/>
              <a:t>Teaching Assistants: </a:t>
            </a:r>
            <a:r>
              <a:rPr lang="en-GB" sz="2400" b="1" dirty="0">
                <a:solidFill>
                  <a:srgbClr val="FF0000"/>
                </a:solidFill>
              </a:rPr>
              <a:t>Is the wonderful 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Mrs Maria Smith.</a:t>
            </a:r>
          </a:p>
        </p:txBody>
      </p:sp>
      <p:sp>
        <p:nvSpPr>
          <p:cNvPr id="3" name="AutoShape 2" descr="Image result for kitt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29" y="2089216"/>
            <a:ext cx="1115595" cy="162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dog that is lying down and looking at the camera&#10;&#10;Description automatically generated">
            <a:extLst>
              <a:ext uri="{FF2B5EF4-FFF2-40B4-BE49-F238E27FC236}">
                <a16:creationId xmlns:a16="http://schemas.microsoft.com/office/drawing/2014/main" id="{92237A8F-7082-1F4F-9863-8607EDE00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11" y="4926318"/>
            <a:ext cx="1886629" cy="194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7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6280"/>
            <a:ext cx="74523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Teacher: 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</a:rPr>
              <a:t>Sarah Hodges</a:t>
            </a:r>
          </a:p>
          <a:p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800" b="1" dirty="0"/>
              <a:t>Likes: 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</a:rPr>
              <a:t>Yoga, going out for dinner, long walks and picnics.</a:t>
            </a:r>
          </a:p>
          <a:p>
            <a:endParaRPr lang="en-GB" sz="28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GB" sz="2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2800" b="1" dirty="0"/>
              <a:t>Dislikes: </a:t>
            </a:r>
            <a:r>
              <a:rPr lang="en-GB" sz="2800" b="1" dirty="0">
                <a:solidFill>
                  <a:srgbClr val="FF9900"/>
                </a:solidFill>
              </a:rPr>
              <a:t>unkindness and boring hair!</a:t>
            </a:r>
            <a:endParaRPr lang="en-GB" sz="2800" dirty="0">
              <a:solidFill>
                <a:srgbClr val="FF9900"/>
              </a:solidFill>
            </a:endParaRPr>
          </a:p>
          <a:p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b="1" dirty="0"/>
              <a:t>Teaching for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: 30 years as a Nursery teacher, SEN TA and HLTA</a:t>
            </a:r>
          </a:p>
          <a:p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800" b="1" dirty="0"/>
              <a:t>Teaching Assistants: </a:t>
            </a:r>
            <a:r>
              <a:rPr lang="en-GB" sz="2800" b="1" dirty="0">
                <a:solidFill>
                  <a:srgbClr val="FF0000"/>
                </a:solidFill>
              </a:rPr>
              <a:t>Mrs Maria Smith</a:t>
            </a:r>
          </a:p>
        </p:txBody>
      </p:sp>
      <p:sp>
        <p:nvSpPr>
          <p:cNvPr id="3" name="AutoShape 2" descr="Image result for badger cartoon sc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356992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B89D6-68D5-3244-82DF-2DC31967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46683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1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75" y="160338"/>
            <a:ext cx="88328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Teacher: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Mrs Smith</a:t>
            </a:r>
          </a:p>
          <a:p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sz="2800" b="1" dirty="0"/>
              <a:t>Likes: </a:t>
            </a:r>
            <a:r>
              <a:rPr lang="en-GB" sz="2800" b="1" dirty="0">
                <a:solidFill>
                  <a:srgbClr val="00B050"/>
                </a:solidFill>
              </a:rPr>
              <a:t>Spending time with my family, reading, going to the beach and eating chocolate.</a:t>
            </a:r>
          </a:p>
          <a:p>
            <a:endParaRPr lang="en-GB" sz="2800" dirty="0">
              <a:solidFill>
                <a:srgbClr val="00B050"/>
              </a:solidFill>
            </a:endParaRPr>
          </a:p>
          <a:p>
            <a:r>
              <a:rPr lang="en-GB" sz="2800" b="1" dirty="0"/>
              <a:t>Dislikes: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Spiders, rudeness and dishonesty.</a:t>
            </a:r>
          </a:p>
          <a:p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b="1" dirty="0"/>
              <a:t>Teaching Assistant for: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10 years -  Mostly in KS1 and FS2 and a little in KS2. I have worked as a class TA and as a 1:1 TA. This is my second year in Year 5.</a:t>
            </a: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800" b="1" dirty="0"/>
              <a:t>Teacher: </a:t>
            </a:r>
            <a:r>
              <a:rPr lang="en-GB" sz="2800" b="1" dirty="0">
                <a:solidFill>
                  <a:srgbClr val="FF0000"/>
                </a:solidFill>
              </a:rPr>
              <a:t>Mrs Abigail Doe</a:t>
            </a:r>
          </a:p>
        </p:txBody>
      </p:sp>
      <p:sp>
        <p:nvSpPr>
          <p:cNvPr id="3" name="AutoShape 2" descr="Image result for badger cartoon sc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985AC-FCAD-0048-9840-9DB8B20F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769" y="2505424"/>
            <a:ext cx="1475656" cy="751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F2E87-7B41-5344-81B9-473038732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" b="17623"/>
          <a:stretch/>
        </p:blipFill>
        <p:spPr>
          <a:xfrm>
            <a:off x="6156176" y="5354646"/>
            <a:ext cx="1926704" cy="13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7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kitchen, table, small&#10;&#10;Description automatically generated">
            <a:extLst>
              <a:ext uri="{FF2B5EF4-FFF2-40B4-BE49-F238E27FC236}">
                <a16:creationId xmlns:a16="http://schemas.microsoft.com/office/drawing/2014/main" id="{4166A57C-DECB-EF4F-8F41-BD6975662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8" y="332656"/>
            <a:ext cx="8618924" cy="2664296"/>
          </a:xfrm>
          <a:prstGeom prst="rect">
            <a:avLst/>
          </a:prstGeom>
        </p:spPr>
      </p:pic>
      <p:pic>
        <p:nvPicPr>
          <p:cNvPr id="7" name="Picture 6" descr="A picture containing photo, paper, table, many&#10;&#10;Description automatically generated">
            <a:extLst>
              <a:ext uri="{FF2B5EF4-FFF2-40B4-BE49-F238E27FC236}">
                <a16:creationId xmlns:a16="http://schemas.microsoft.com/office/drawing/2014/main" id="{86ED0AA2-B90B-7748-ADE0-C7A21366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96952"/>
            <a:ext cx="2725286" cy="3632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860FE1-4E7A-D04B-B590-A9FA9DB63BEC}"/>
              </a:ext>
            </a:extLst>
          </p:cNvPr>
          <p:cNvSpPr txBox="1"/>
          <p:nvPr/>
        </p:nvSpPr>
        <p:spPr>
          <a:xfrm>
            <a:off x="827584" y="3861049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 of our Wellbeing learning so far!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D6C25-6A4A-2B45-8A53-79498B2E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5033045"/>
            <a:ext cx="1538637" cy="15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1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76672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Website link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9712" y="1916833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http://www.corshamregis.wilts.sch.uk/crystal/</a:t>
            </a:r>
            <a:r>
              <a:rPr lang="en-GB" dirty="0"/>
              <a:t> </a:t>
            </a:r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48A6C22-CCE4-354B-A8D7-1CCF04CA0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17102"/>
            <a:ext cx="5004048" cy="3126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406BE1-7E7D-7A43-8C37-1B13FDBA0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40" y="119137"/>
            <a:ext cx="1512168" cy="1530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18150-158B-CD4B-8CD7-AC04E94C6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81" y="116632"/>
            <a:ext cx="1512168" cy="1530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21C4E-F609-E342-A7E0-F88510822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884" y="116632"/>
            <a:ext cx="1512168" cy="15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6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Timetable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078F89-52EE-7B49-BCBE-31E6F4CD9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326553" cy="559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Behaviour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6726BE-8849-BD41-BBEC-4B90D0C74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31367"/>
            <a:ext cx="8568952" cy="55626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E94140-BF1B-EA4C-8B9F-7850D0319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77316"/>
            <a:ext cx="603813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0219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1568</TotalTime>
  <Words>1049</Words>
  <Application>Microsoft Macintosh PowerPoint</Application>
  <PresentationFormat>On-screen Show (4:3)</PresentationFormat>
  <Paragraphs>113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Berlin Sans FB</vt:lpstr>
      <vt:lpstr>Calibri</vt:lpstr>
      <vt:lpstr>Georgia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Iles</dc:creator>
  <cp:lastModifiedBy>Peter Doe</cp:lastModifiedBy>
  <cp:revision>62</cp:revision>
  <dcterms:created xsi:type="dcterms:W3CDTF">2016-09-07T07:13:55Z</dcterms:created>
  <dcterms:modified xsi:type="dcterms:W3CDTF">2020-09-11T10:38:05Z</dcterms:modified>
</cp:coreProperties>
</file>